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11" r:id="rId3"/>
    <p:sldId id="344" r:id="rId4"/>
    <p:sldId id="326" r:id="rId5"/>
    <p:sldId id="347" r:id="rId6"/>
    <p:sldId id="340" r:id="rId7"/>
    <p:sldId id="335" r:id="rId8"/>
    <p:sldId id="337" r:id="rId9"/>
    <p:sldId id="341" r:id="rId10"/>
    <p:sldId id="331" r:id="rId11"/>
    <p:sldId id="343" r:id="rId12"/>
    <p:sldId id="338" r:id="rId13"/>
    <p:sldId id="339" r:id="rId14"/>
    <p:sldId id="342" r:id="rId15"/>
  </p:sldIdLst>
  <p:sldSz cx="9144000" cy="5143500" type="screen16x9"/>
  <p:notesSz cx="6858000" cy="9144000"/>
  <p:defaultTextStyle>
    <a:defPPr>
      <a:defRPr lang="en-US"/>
    </a:defPPr>
    <a:lvl1pPr marL="0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11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423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134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846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557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269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980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691" algn="l" defTabSz="6854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80C9"/>
    <a:srgbClr val="FF7415"/>
    <a:srgbClr val="445468"/>
    <a:srgbClr val="1FB18A"/>
    <a:srgbClr val="FFFFFF"/>
    <a:srgbClr val="ECF664"/>
    <a:srgbClr val="414E5E"/>
    <a:srgbClr val="384558"/>
    <a:srgbClr val="F1CB16"/>
    <a:srgbClr val="0F8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647" autoAdjust="0"/>
    <p:restoredTop sz="99462" autoAdjust="0"/>
  </p:normalViewPr>
  <p:slideViewPr>
    <p:cSldViewPr snapToObjects="1">
      <p:cViewPr>
        <p:scale>
          <a:sx n="100" d="100"/>
          <a:sy n="100" d="100"/>
        </p:scale>
        <p:origin x="-2004" y="-906"/>
      </p:cViewPr>
      <p:guideLst>
        <p:guide orient="horz" pos="3072"/>
        <p:guide orient="horz" pos="123"/>
        <p:guide pos="288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%20(2)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86;&#1077;&#1082;&#109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907618029228403E-2"/>
          <c:y val="5.9139784946237332E-2"/>
          <c:w val="0.89176738710130177"/>
          <c:h val="0.80617390568114466"/>
        </c:manualLayout>
      </c:layout>
      <c:barChart>
        <c:barDir val="bar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Аглоизвестковое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rPr>
                      <a:t>4,7</a:t>
                    </a:r>
                    <a:r>
                      <a:rPr lang="ru-RU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rPr>
                      <a:t>%</a:t>
                    </a:r>
                    <a:endParaRPr lang="en-US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2C-4191-B815-8687BE32928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Коксодоменное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Лист1!$B$3</c:f>
              <c:numCache>
                <c:formatCode>General</c:formatCode>
                <c:ptCount val="1"/>
                <c:pt idx="0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2C-4191-B815-8687BE32928A}"/>
            </c:ext>
          </c:extLst>
        </c:ser>
        <c:ser>
          <c:idx val="3"/>
          <c:order val="2"/>
          <c:tx>
            <c:strRef>
              <c:f>Лист1!$A$4</c:f>
              <c:strCache>
                <c:ptCount val="1"/>
                <c:pt idx="0">
                  <c:v>Сталеплавильное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Лист1!$B$4</c:f>
              <c:numCache>
                <c:formatCode>General</c:formatCode>
                <c:ptCount val="1"/>
                <c:pt idx="0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2C-4191-B815-8687BE32928A}"/>
            </c:ext>
          </c:extLst>
        </c:ser>
        <c:ser>
          <c:idx val="4"/>
          <c:order val="3"/>
          <c:tx>
            <c:strRef>
              <c:f>Лист1!$A$5</c:f>
              <c:strCache>
                <c:ptCount val="1"/>
                <c:pt idx="0">
                  <c:v>Прокатное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Лист1!$B$5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2C-4191-B815-8687BE32928A}"/>
            </c:ext>
          </c:extLst>
        </c:ser>
        <c:ser>
          <c:idx val="6"/>
          <c:order val="4"/>
          <c:tx>
            <c:strRef>
              <c:f>Лист1!$A$6</c:f>
              <c:strCache>
                <c:ptCount val="1"/>
                <c:pt idx="0">
                  <c:v>Вспомогательные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18,4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Val val="1"/>
          </c:dLbls>
          <c:val>
            <c:numRef>
              <c:f>Лист1!$B$6</c:f>
              <c:numCache>
                <c:formatCode>General</c:formatCode>
                <c:ptCount val="1"/>
                <c:pt idx="0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2C-4191-B815-8687BE32928A}"/>
            </c:ext>
          </c:extLst>
        </c:ser>
        <c:overlap val="100"/>
        <c:axId val="113805184"/>
        <c:axId val="113806720"/>
      </c:barChart>
      <c:catAx>
        <c:axId val="113805184"/>
        <c:scaling>
          <c:orientation val="minMax"/>
        </c:scaling>
        <c:delete val="1"/>
        <c:axPos val="l"/>
        <c:tickLblPos val="none"/>
        <c:crossAx val="113806720"/>
        <c:crosses val="autoZero"/>
        <c:auto val="1"/>
        <c:lblAlgn val="ctr"/>
        <c:lblOffset val="100"/>
      </c:catAx>
      <c:valAx>
        <c:axId val="113806720"/>
        <c:scaling>
          <c:orientation val="minMax"/>
          <c:max val="100"/>
        </c:scaling>
        <c:delete val="1"/>
        <c:axPos val="b"/>
        <c:majorGridlines/>
        <c:numFmt formatCode="General" sourceLinked="1"/>
        <c:tickLblPos val="none"/>
        <c:crossAx val="113805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57130358705162"/>
          <c:y val="0.64179324358649437"/>
          <c:w val="0.8455634671038238"/>
          <c:h val="0.3582074666144085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5778055341761441"/>
          <c:y val="0.1843916909022798"/>
          <c:w val="0.75495035037404934"/>
          <c:h val="0.76900381579274868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Лист1!$A$1:$E$1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0</c:v>
                </c:pt>
                <c:pt idx="1">
                  <c:v>-4000</c:v>
                </c:pt>
                <c:pt idx="2">
                  <c:v>-5000</c:v>
                </c:pt>
                <c:pt idx="3">
                  <c:v>-2000</c:v>
                </c:pt>
                <c:pt idx="4">
                  <c:v>500</c:v>
                </c:pt>
              </c:numCache>
            </c:numRef>
          </c:val>
          <c:smooth val="1"/>
        </c:ser>
        <c:marker val="1"/>
        <c:axId val="117947776"/>
        <c:axId val="118117888"/>
      </c:lineChart>
      <c:catAx>
        <c:axId val="117947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</a:t>
                </a:r>
              </a:p>
            </c:rich>
          </c:tx>
          <c:layout>
            <c:manualLayout>
              <c:xMode val="edge"/>
              <c:yMode val="edge"/>
              <c:x val="0.89810517557504621"/>
              <c:y val="0.22223626260363558"/>
            </c:manualLayout>
          </c:layout>
        </c:title>
        <c:numFmt formatCode="General" sourceLinked="1"/>
        <c:tickLblPos val="nextTo"/>
        <c:crossAx val="118117888"/>
        <c:crossesAt val="0"/>
        <c:auto val="1"/>
        <c:lblAlgn val="ctr"/>
        <c:lblOffset val="100"/>
      </c:catAx>
      <c:valAx>
        <c:axId val="11811788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млн.руб</a:t>
                </a:r>
              </a:p>
            </c:rich>
          </c:tx>
          <c:layout>
            <c:manualLayout>
              <c:xMode val="edge"/>
              <c:yMode val="edge"/>
              <c:x val="7.4427285003198411E-3"/>
              <c:y val="2.1724381226540268E-3"/>
            </c:manualLayout>
          </c:layout>
        </c:title>
        <c:numFmt formatCode="General" sourceLinked="0"/>
        <c:tickLblPos val="nextTo"/>
        <c:crossAx val="117947776"/>
        <c:crossesAt val="1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1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711" algn="l" defTabSz="34271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423" algn="l" defTabSz="34271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134" algn="l" defTabSz="34271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846" algn="l" defTabSz="34271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557" algn="l" defTabSz="342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269" algn="l" defTabSz="342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980" algn="l" defTabSz="342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691" algn="l" defTabSz="342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07F7-C5B8-456B-A1DE-F8293435FF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6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62771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58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6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WWW.GRAPHICPANDA.NET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42" tIns="34271" rIns="68542" bIns="3427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2" tIns="34271" rIns="68542" bIns="3427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78" y="4679558"/>
            <a:ext cx="1371019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id-ID" sz="800" b="0" dirty="0" smtClean="0">
                <a:solidFill>
                  <a:schemeClr val="tx1"/>
                </a:solidFill>
                <a:latin typeface="Lato Light"/>
                <a:cs typeface="Lato Light"/>
                <a:hlinkClick r:id="rId5" action="ppaction://hlinkfile"/>
              </a:rPr>
              <a:t>WWW.</a:t>
            </a:r>
            <a:r>
              <a:rPr lang="id-ID" sz="800" b="0" dirty="0" smtClean="0">
                <a:solidFill>
                  <a:schemeClr val="tx1"/>
                </a:solidFill>
                <a:latin typeface="Lato Black"/>
                <a:cs typeface="Lato Black"/>
                <a:hlinkClick r:id="rId5" action="ppaction://hlinkfile"/>
              </a:rPr>
              <a:t>GRAPHICPANDA.NET</a:t>
            </a:r>
            <a:endParaRPr lang="id-ID" sz="800" b="0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0697" y="4771694"/>
            <a:ext cx="65751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506930" y="306996"/>
            <a:ext cx="279785" cy="207723"/>
          </a:xfrm>
          <a:prstGeom prst="rect">
            <a:avLst/>
          </a:prstGeom>
          <a:noFill/>
        </p:spPr>
        <p:txBody>
          <a:bodyPr wrap="none" lIns="68542" tIns="34271" rIns="68542" bIns="34271" rtlCol="0">
            <a:spAutoFit/>
          </a:bodyPr>
          <a:lstStyle/>
          <a:p>
            <a:pPr algn="ctr"/>
            <a:fld id="{260E2A6B-A809-4840-BF14-8648BC0BDF87}" type="slidenum">
              <a:rPr lang="id-ID" sz="9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9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517957" y="281632"/>
            <a:ext cx="257892" cy="25782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34" r:id="rId2"/>
    <p:sldLayoutId id="2147483838" r:id="rId3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423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685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342711" indent="0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685423" indent="0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028134" indent="0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370846" indent="0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1884913" indent="-171356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4" indent="-171356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36" indent="-171356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47" indent="-171356" algn="l" defTabSz="685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1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3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4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46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57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69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91" algn="l" defTabSz="685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9" Type="http://schemas.openxmlformats.org/officeDocument/2006/relationships/image" Target="../media/image3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27.jpeg"/><Relationship Id="rId12" Type="http://schemas.openxmlformats.org/officeDocument/2006/relationships/image" Target="../media/image28.jpeg"/><Relationship Id="rId2" Type="http://schemas.openxmlformats.org/officeDocument/2006/relationships/image" Target="../media/image1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5" Type="http://schemas.openxmlformats.org/officeDocument/2006/relationships/image" Target="../media/image11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14879" y="679509"/>
            <a:ext cx="6473399" cy="2293689"/>
            <a:chOff x="1073412" y="1812021"/>
            <a:chExt cx="17257902" cy="6116504"/>
          </a:xfrm>
        </p:grpSpPr>
        <p:sp>
          <p:nvSpPr>
            <p:cNvPr id="55" name="Rectangle 54"/>
            <p:cNvSpPr/>
            <p:nvPr/>
          </p:nvSpPr>
          <p:spPr>
            <a:xfrm>
              <a:off x="2718954" y="3653989"/>
              <a:ext cx="15612360" cy="4274536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r>
                <a:rPr lang="en-US" sz="2300" dirty="0">
                  <a:solidFill>
                    <a:schemeClr val="bg1"/>
                  </a:solidFill>
                  <a:latin typeface="Lato Light"/>
                  <a:cs typeface="Lato Light"/>
                </a:rPr>
                <a:t>There are no secrets to success. It is the result of preparation, hard work, and learning from failure.</a:t>
              </a:r>
            </a:p>
            <a:p>
              <a:endParaRPr lang="en-US" sz="1700" dirty="0" smtClean="0">
                <a:solidFill>
                  <a:schemeClr val="bg1"/>
                </a:solidFill>
                <a:latin typeface="Lato Light"/>
                <a:cs typeface="Lato Light"/>
              </a:endParaRPr>
            </a:p>
            <a:p>
              <a:r>
                <a:rPr lang="en-US" sz="1700" dirty="0" smtClean="0">
                  <a:solidFill>
                    <a:schemeClr val="bg1"/>
                  </a:solidFill>
                  <a:latin typeface="Lato Light"/>
                  <a:cs typeface="Lato Light"/>
                </a:rPr>
                <a:t>— Colin </a:t>
              </a:r>
              <a:r>
                <a:rPr lang="en-US" sz="1700" dirty="0">
                  <a:solidFill>
                    <a:schemeClr val="bg1"/>
                  </a:solidFill>
                  <a:latin typeface="Lato Light"/>
                  <a:cs typeface="Lato Light"/>
                </a:rPr>
                <a:t>Powell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3412" y="1812021"/>
              <a:ext cx="2341219" cy="4274536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>
                <a:lnSpc>
                  <a:spcPct val="140000"/>
                </a:lnSpc>
              </a:pPr>
              <a:r>
                <a:rPr lang="en-US" sz="9600" dirty="0">
                  <a:solidFill>
                    <a:schemeClr val="bg1"/>
                  </a:solidFill>
                  <a:latin typeface="Times New Roman"/>
                  <a:ea typeface="MS Gothic" panose="020B0609070205080204" pitchFamily="49" charset="-128"/>
                  <a:cs typeface="Times New Roman"/>
                </a:rPr>
                <a:t>“</a:t>
              </a:r>
              <a:endParaRPr lang="en-US" sz="6000" dirty="0">
                <a:solidFill>
                  <a:schemeClr val="bg1"/>
                </a:solidFill>
                <a:latin typeface="Times New Roman"/>
                <a:ea typeface="MS Gothic" panose="020B0609070205080204" pitchFamily="49" charset="-128"/>
                <a:cs typeface="Times New Roman"/>
              </a:endParaRPr>
            </a:p>
          </p:txBody>
        </p:sp>
      </p:grpSp>
      <p:sp>
        <p:nvSpPr>
          <p:cNvPr id="23" name="Shape 188"/>
          <p:cNvSpPr/>
          <p:nvPr/>
        </p:nvSpPr>
        <p:spPr>
          <a:xfrm>
            <a:off x="789110" y="3500444"/>
            <a:ext cx="5783154" cy="642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chemeClr val="tx1"/>
                </a:solidFill>
                <a:latin typeface="Lato Light"/>
                <a:cs typeface="Lato Light"/>
              </a:rPr>
              <a:t>«Стальная защита Арктики»</a:t>
            </a:r>
            <a:endParaRPr lang="en-US" sz="3200" b="1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7" name="Shape 188"/>
          <p:cNvSpPr/>
          <p:nvPr/>
        </p:nvSpPr>
        <p:spPr>
          <a:xfrm>
            <a:off x="2643174" y="3929072"/>
            <a:ext cx="6163800" cy="1184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ru-RU" sz="2400" b="1" dirty="0" smtClean="0">
                <a:solidFill>
                  <a:schemeClr val="accent1"/>
                </a:solidFill>
                <a:latin typeface="Lato Light"/>
                <a:cs typeface="Lato Light"/>
              </a:rPr>
              <a:t>Команда «Конвергент»</a:t>
            </a:r>
            <a:endParaRPr lang="en-US" sz="2400" b="1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r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Капитан – </a:t>
            </a:r>
            <a:r>
              <a:rPr lang="ru-RU" sz="1600" dirty="0" err="1" smtClean="0">
                <a:solidFill>
                  <a:schemeClr val="tx1"/>
                </a:solidFill>
                <a:latin typeface="Lato Light"/>
                <a:cs typeface="Lato Light"/>
              </a:rPr>
              <a:t>Файто</a:t>
            </a: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Lato Light"/>
                <a:cs typeface="Lato Light"/>
              </a:rPr>
              <a:t>Эвелина</a:t>
            </a:r>
            <a:endParaRPr lang="ru-RU" sz="1600" dirty="0" smtClean="0">
              <a:solidFill>
                <a:schemeClr val="tx1"/>
              </a:solidFill>
              <a:latin typeface="Lato Light"/>
              <a:cs typeface="Lato Light"/>
            </a:endParaRPr>
          </a:p>
          <a:p>
            <a:pPr algn="r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+7-961-928-37-00, </a:t>
            </a:r>
            <a:r>
              <a:rPr lang="en-US" sz="1600" dirty="0" smtClean="0">
                <a:solidFill>
                  <a:schemeClr val="tx1"/>
                </a:solidFill>
                <a:latin typeface="Lato Light"/>
                <a:cs typeface="Lato Light"/>
              </a:rPr>
              <a:t>evelina.faito@gmail.com</a:t>
            </a: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 </a:t>
            </a:r>
            <a:endParaRPr lang="en-US" sz="16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9" name="Picture 2" descr="http://ttc-sar.ru/images/partners/misis.jpg"/>
          <p:cNvPicPr>
            <a:picLocks noChangeAspect="1" noChangeArrowheads="1"/>
          </p:cNvPicPr>
          <p:nvPr/>
        </p:nvPicPr>
        <p:blipFill>
          <a:blip r:embed="rId3" cstate="print"/>
          <a:srcRect t="10664" b="11911"/>
          <a:stretch>
            <a:fillRect/>
          </a:stretch>
        </p:blipFill>
        <p:spPr bwMode="auto">
          <a:xfrm>
            <a:off x="8072462" y="3726991"/>
            <a:ext cx="1026722" cy="58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995862" y="4655710"/>
            <a:ext cx="1433130" cy="4088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МЕТАЛЛУРГИЯ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796" y="4643452"/>
            <a:ext cx="428628" cy="4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643320"/>
            <a:ext cx="1643074" cy="70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Fotolia_14755065_Subscription_Monthly_M-1200x480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/>
          <a:srcRect t="412" b="412"/>
          <a:stretch>
            <a:fillRect/>
          </a:stretch>
        </p:blipFill>
        <p:spPr>
          <a:xfrm>
            <a:off x="0" y="0"/>
            <a:ext cx="9144000" cy="3627438"/>
          </a:xfrm>
        </p:spPr>
      </p:pic>
      <p:pic>
        <p:nvPicPr>
          <p:cNvPr id="14" name="Picture 2" descr="X:\!\кейс металлургия\Эмблем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18" t="11091" r="32976" b="28533"/>
          <a:stretch>
            <a:fillRect/>
          </a:stretch>
        </p:blipFill>
        <p:spPr bwMode="auto">
          <a:xfrm>
            <a:off x="71406" y="3927058"/>
            <a:ext cx="1243474" cy="1216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74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43042" y="285734"/>
            <a:ext cx="750429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err="1" smtClean="0">
                <a:solidFill>
                  <a:srgbClr val="ECF664"/>
                </a:solidFill>
              </a:rPr>
              <a:t>Наноструктурирование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642924"/>
            <a:ext cx="382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E80C9"/>
                </a:solidFill>
                <a:latin typeface="Lato Light"/>
                <a:cs typeface="Lato Light"/>
              </a:rPr>
              <a:t>1 Ступень - модифицирование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929058" y="986843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dirty="0" smtClean="0"/>
              <a:t>Снижение ликвации и создание </a:t>
            </a:r>
            <a:r>
              <a:rPr lang="ru-RU" sz="1600" dirty="0" err="1" smtClean="0"/>
              <a:t>квазиизотропной</a:t>
            </a:r>
            <a:r>
              <a:rPr lang="ru-RU" sz="1600" dirty="0" smtClean="0"/>
              <a:t> структуры по толщине листового проката</a:t>
            </a:r>
            <a:endParaRPr lang="ru-RU" sz="16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67544" y="1785932"/>
            <a:ext cx="177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Нагрев образцов до температуры 1200 </a:t>
            </a:r>
            <a:r>
              <a:rPr lang="ru-RU" baseline="30000" dirty="0" smtClean="0">
                <a:solidFill>
                  <a:schemeClr val="tx2"/>
                </a:solidFill>
              </a:rPr>
              <a:t>0</a:t>
            </a:r>
            <a:r>
              <a:rPr lang="ru-RU" dirty="0" smtClean="0">
                <a:solidFill>
                  <a:schemeClr val="tx2"/>
                </a:solidFill>
              </a:rPr>
              <a:t>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411760" y="2000795"/>
            <a:ext cx="1367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Прокатка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923928" y="1857360"/>
            <a:ext cx="1224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Повторная прокатка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508104" y="1857360"/>
            <a:ext cx="1644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Дополнительная деформация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462695" y="1876524"/>
            <a:ext cx="157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Ускоренное охлаждение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6" name="Нашивка 95"/>
          <p:cNvSpPr/>
          <p:nvPr/>
        </p:nvSpPr>
        <p:spPr>
          <a:xfrm>
            <a:off x="2123728" y="2010881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Нашивка 97"/>
          <p:cNvSpPr/>
          <p:nvPr/>
        </p:nvSpPr>
        <p:spPr>
          <a:xfrm>
            <a:off x="3491880" y="2010881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20472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10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1500180"/>
            <a:ext cx="5321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E80C9"/>
                </a:solidFill>
                <a:latin typeface="Lato Light"/>
                <a:cs typeface="Lato Light"/>
              </a:rPr>
              <a:t>2 Ступень – термомеханическая обработка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0959" y="1148355"/>
            <a:ext cx="3625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Повышение чистоты границ зерен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5081104" y="2010881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7092280" y="2010881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9789" y="3134501"/>
            <a:ext cx="6725549" cy="128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500034" y="2539843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Печи </a:t>
            </a:r>
          </a:p>
          <a:p>
            <a:pPr algn="ctr"/>
            <a:r>
              <a:rPr lang="ru-RU" dirty="0" smtClean="0"/>
              <a:t>нагрева слябов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71736" y="2539843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Клеть </a:t>
            </a:r>
            <a:br>
              <a:rPr lang="ru-RU" dirty="0" smtClean="0"/>
            </a:br>
            <a:r>
              <a:rPr lang="ru-RU" dirty="0" smtClean="0"/>
              <a:t>стана «2</a:t>
            </a:r>
            <a:r>
              <a:rPr lang="en-US" dirty="0" smtClean="0"/>
              <a:t>5</a:t>
            </a:r>
            <a:r>
              <a:rPr lang="ru-RU" dirty="0" smtClean="0"/>
              <a:t>00»</a:t>
            </a:r>
            <a:endParaRPr lang="ru-RU" dirty="0"/>
          </a:p>
        </p:txBody>
      </p:sp>
      <p:sp>
        <p:nvSpPr>
          <p:cNvPr id="43" name="Freeform 44"/>
          <p:cNvSpPr/>
          <p:nvPr/>
        </p:nvSpPr>
        <p:spPr>
          <a:xfrm flipH="1">
            <a:off x="825502" y="3063063"/>
            <a:ext cx="1586258" cy="29450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44" name="Freeform 44"/>
          <p:cNvSpPr/>
          <p:nvPr/>
        </p:nvSpPr>
        <p:spPr>
          <a:xfrm flipH="1">
            <a:off x="2697511" y="3063062"/>
            <a:ext cx="1731613" cy="21431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647001" y="3063062"/>
            <a:ext cx="1211015" cy="21431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2400" dirty="0">
              <a:latin typeface="Lato Light"/>
              <a:cs typeface="La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2132" y="2539843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Клеть </a:t>
            </a:r>
            <a:br>
              <a:rPr lang="ru-RU" dirty="0" smtClean="0"/>
            </a:br>
            <a:r>
              <a:rPr lang="ru-RU" dirty="0" smtClean="0"/>
              <a:t>стана «</a:t>
            </a:r>
            <a:r>
              <a:rPr lang="en-US" dirty="0" smtClean="0"/>
              <a:t>20</a:t>
            </a:r>
            <a:r>
              <a:rPr lang="ru-RU" dirty="0" smtClean="0"/>
              <a:t>00»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852075" y="3974018"/>
            <a:ext cx="500064" cy="203486"/>
          </a:xfrm>
          <a:prstGeom prst="line">
            <a:avLst/>
          </a:prstGeom>
          <a:ln w="1270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192" y="4386360"/>
            <a:ext cx="477085" cy="47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7" name="Прямая соединительная линия 56"/>
          <p:cNvCxnSpPr>
            <a:endCxn id="52" idx="1"/>
          </p:cNvCxnSpPr>
          <p:nvPr/>
        </p:nvCxnSpPr>
        <p:spPr>
          <a:xfrm>
            <a:off x="5000628" y="3825729"/>
            <a:ext cx="959564" cy="796334"/>
          </a:xfrm>
          <a:prstGeom prst="line">
            <a:avLst/>
          </a:prstGeom>
          <a:ln w="1270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2844" y="4071948"/>
            <a:ext cx="2643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Температура нагрева  до 1200</a:t>
            </a:r>
            <a:r>
              <a:rPr lang="en-US" sz="1100" dirty="0" smtClean="0"/>
              <a:t> °C</a:t>
            </a:r>
            <a:endParaRPr lang="ru-RU" sz="1100" dirty="0" smtClean="0"/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Длительность нагрева 50-60 минут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2428054" y="4611545"/>
            <a:ext cx="85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25000"/>
                  </a:schemeClr>
                </a:solidFill>
              </a:rPr>
              <a:t>Нагрев</a:t>
            </a:r>
            <a:endParaRPr lang="ru-RU" sz="10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45522" y="4743408"/>
            <a:ext cx="104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6">
                    <a:lumMod val="25000"/>
                  </a:schemeClr>
                </a:solidFill>
              </a:rPr>
              <a:t>Чистовой прокат</a:t>
            </a:r>
            <a:endParaRPr lang="ru-RU" sz="10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21411" y="5396233"/>
            <a:ext cx="128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25000"/>
                  </a:schemeClr>
                </a:solidFill>
              </a:rPr>
              <a:t>Ускоренное охлаждение</a:t>
            </a:r>
            <a:endParaRPr lang="ru-RU" sz="1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35596" y="4214824"/>
            <a:ext cx="2465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Охлаждение до 550</a:t>
            </a:r>
            <a:r>
              <a:rPr lang="en-US" sz="1100" dirty="0" smtClean="0"/>
              <a:t> °C</a:t>
            </a:r>
            <a:endParaRPr lang="ru-RU" sz="11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3699923" y="4445515"/>
            <a:ext cx="3392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Количество проходов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Температура прокатки </a:t>
            </a:r>
          </a:p>
          <a:p>
            <a:endParaRPr lang="ru-RU" sz="1100" dirty="0" smtClean="0"/>
          </a:p>
          <a:p>
            <a:pPr>
              <a:buFont typeface="Wingdings" pitchFamily="2" charset="2"/>
              <a:buChar char="ü"/>
            </a:pPr>
            <a:endParaRPr lang="ru-RU" sz="1100" dirty="0" smtClean="0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8"/>
          <a:stretch>
            <a:fillRect/>
          </a:stretch>
        </p:blipFill>
        <p:spPr bwMode="auto">
          <a:xfrm>
            <a:off x="2643174" y="4254355"/>
            <a:ext cx="428628" cy="4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8841300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11</a:t>
            </a:r>
            <a:endParaRPr lang="ru-RU" sz="1600" b="1" dirty="0"/>
          </a:p>
        </p:txBody>
      </p:sp>
      <p:sp>
        <p:nvSpPr>
          <p:cNvPr id="275" name="Rectangle 2"/>
          <p:cNvSpPr/>
          <p:nvPr/>
        </p:nvSpPr>
        <p:spPr>
          <a:xfrm>
            <a:off x="7468003" y="6715153"/>
            <a:ext cx="5746278" cy="5166955"/>
          </a:xfrm>
          <a:prstGeom prst="rect">
            <a:avLst/>
          </a:prstGeom>
          <a:noFill/>
        </p:spPr>
      </p:sp>
      <p:sp>
        <p:nvSpPr>
          <p:cNvPr id="32" name="TextBox 31"/>
          <p:cNvSpPr txBox="1"/>
          <p:nvPr/>
        </p:nvSpPr>
        <p:spPr>
          <a:xfrm>
            <a:off x="6112809" y="2163318"/>
            <a:ext cx="70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АЭС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5189" y="1730573"/>
            <a:ext cx="95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Завод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2845" y="721250"/>
            <a:ext cx="1024520" cy="4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2 Этап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46" y="1785932"/>
            <a:ext cx="1024520" cy="42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3 Этап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9" name="Picture 5" descr="http://kit8.net/images/detailed/2/atomic_reactor.png"/>
          <p:cNvPicPr>
            <a:picLocks noChangeAspect="1" noChangeArrowheads="1"/>
          </p:cNvPicPr>
          <p:nvPr/>
        </p:nvPicPr>
        <p:blipFill>
          <a:blip r:embed="rId3" cstate="print"/>
          <a:srcRect l="5136" t="15074" r="3361" b="13497"/>
          <a:stretch>
            <a:fillRect/>
          </a:stretch>
        </p:blipFill>
        <p:spPr bwMode="auto">
          <a:xfrm>
            <a:off x="1643042" y="754274"/>
            <a:ext cx="1518079" cy="888782"/>
          </a:xfrm>
          <a:prstGeom prst="rect">
            <a:avLst/>
          </a:prstGeom>
          <a:noFill/>
        </p:spPr>
      </p:pic>
      <p:pic>
        <p:nvPicPr>
          <p:cNvPr id="1037" name="Picture 13" descr="http://nissanmaxima.me/wp-content/uploads/blank-map-of-australia-fancy-outline-with-printable.jpg"/>
          <p:cNvPicPr>
            <a:picLocks noChangeAspect="1" noChangeArrowheads="1"/>
          </p:cNvPicPr>
          <p:nvPr/>
        </p:nvPicPr>
        <p:blipFill>
          <a:blip r:embed="rId4" cstate="print"/>
          <a:srcRect b="14193"/>
          <a:stretch>
            <a:fillRect/>
          </a:stretch>
        </p:blipFill>
        <p:spPr bwMode="auto">
          <a:xfrm>
            <a:off x="7468003" y="571487"/>
            <a:ext cx="1390277" cy="1170976"/>
          </a:xfrm>
          <a:prstGeom prst="rect">
            <a:avLst/>
          </a:prstGeom>
          <a:noFill/>
        </p:spPr>
      </p:pic>
      <p:pic>
        <p:nvPicPr>
          <p:cNvPr id="1043" name="Picture 19" descr="http://newpulse.ru/upload/medialibrary/80b/80bc9af04478982e84d603991978fd37.png"/>
          <p:cNvPicPr>
            <a:picLocks noChangeAspect="1" noChangeArrowheads="1"/>
          </p:cNvPicPr>
          <p:nvPr/>
        </p:nvPicPr>
        <p:blipFill>
          <a:blip r:embed="rId5" cstate="print"/>
          <a:srcRect b="9007"/>
          <a:stretch>
            <a:fillRect/>
          </a:stretch>
        </p:blipFill>
        <p:spPr bwMode="auto">
          <a:xfrm>
            <a:off x="4051787" y="743972"/>
            <a:ext cx="2020411" cy="842014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6858016" y="1214428"/>
            <a:ext cx="73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</a:t>
            </a:r>
            <a:r>
              <a:rPr lang="ru-RU" dirty="0" smtClean="0"/>
              <a:t> - </a:t>
            </a:r>
            <a:r>
              <a:rPr lang="en-US" dirty="0" smtClean="0"/>
              <a:t>Ni</a:t>
            </a:r>
            <a:endParaRPr lang="ru-RU" dirty="0"/>
          </a:p>
        </p:txBody>
      </p:sp>
      <p:sp>
        <p:nvSpPr>
          <p:cNvPr id="53" name="Нашивка 52"/>
          <p:cNvSpPr/>
          <p:nvPr/>
        </p:nvSpPr>
        <p:spPr>
          <a:xfrm>
            <a:off x="3286116" y="1000114"/>
            <a:ext cx="642942" cy="48989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 flipH="1">
            <a:off x="6171085" y="1001513"/>
            <a:ext cx="686931" cy="48989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2969" y="4424691"/>
            <a:ext cx="1263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химическая энергия</a:t>
            </a:r>
            <a:endParaRPr lang="ru-RU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71406" y="2532148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384558"/>
                </a:solidFill>
              </a:rPr>
              <a:t>воздух</a:t>
            </a:r>
            <a:endParaRPr lang="ru-RU" sz="1050" dirty="0">
              <a:solidFill>
                <a:srgbClr val="384558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57422" y="4012581"/>
            <a:ext cx="877714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Охлаждение</a:t>
            </a:r>
            <a:endParaRPr lang="ru-RU" sz="700" dirty="0">
              <a:solidFill>
                <a:schemeClr val="bg1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-138413" y="3524811"/>
            <a:ext cx="2167732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946248" y="2441740"/>
            <a:ext cx="2839935" cy="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2726279" y="3501642"/>
            <a:ext cx="2166142" cy="46335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89056" y="2749671"/>
            <a:ext cx="285753" cy="285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00034" y="2844921"/>
            <a:ext cx="131886" cy="95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120526" y="2774534"/>
            <a:ext cx="1241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2CO+O</a:t>
            </a:r>
            <a:r>
              <a:rPr lang="en-US" sz="1100" baseline="-25000" dirty="0" smtClean="0">
                <a:solidFill>
                  <a:srgbClr val="00B0F0"/>
                </a:solidFill>
              </a:rPr>
              <a:t>2</a:t>
            </a:r>
            <a:r>
              <a:rPr lang="ru-RU" sz="1100" dirty="0" smtClean="0">
                <a:solidFill>
                  <a:srgbClr val="00B0F0"/>
                </a:solidFill>
              </a:rPr>
              <a:t>→</a:t>
            </a:r>
            <a:r>
              <a:rPr lang="en-US" sz="1100" dirty="0" smtClean="0">
                <a:solidFill>
                  <a:srgbClr val="00B0F0"/>
                </a:solidFill>
              </a:rPr>
              <a:t>2CO</a:t>
            </a:r>
            <a:r>
              <a:rPr lang="en-US" sz="1100" baseline="-25000" dirty="0" smtClean="0">
                <a:solidFill>
                  <a:srgbClr val="00B0F0"/>
                </a:solidFill>
              </a:rPr>
              <a:t>2</a:t>
            </a:r>
            <a:r>
              <a:rPr lang="en-US" sz="1100" dirty="0" smtClean="0">
                <a:solidFill>
                  <a:srgbClr val="00B0F0"/>
                </a:solidFill>
              </a:rPr>
              <a:t> </a:t>
            </a:r>
            <a:endParaRPr lang="ru-RU" sz="1100" dirty="0">
              <a:solidFill>
                <a:srgbClr val="00B0F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3042" y="3374299"/>
            <a:ext cx="44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CO</a:t>
            </a:r>
            <a:endParaRPr lang="ru-RU" sz="1100" dirty="0">
              <a:solidFill>
                <a:srgbClr val="00B0F0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785786" y="3869705"/>
            <a:ext cx="285752" cy="31432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Блок-схема: узел 65"/>
          <p:cNvSpPr/>
          <p:nvPr/>
        </p:nvSpPr>
        <p:spPr>
          <a:xfrm>
            <a:off x="957237" y="4106044"/>
            <a:ext cx="285752" cy="31432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1214414" y="4210805"/>
            <a:ext cx="330406" cy="38509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1526950" y="4221397"/>
            <a:ext cx="330406" cy="37449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1857356" y="4221398"/>
            <a:ext cx="330406" cy="374496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>
            <a:off x="2187762" y="4301214"/>
            <a:ext cx="285752" cy="29468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2473514" y="4392894"/>
            <a:ext cx="285752" cy="203001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2759266" y="4392895"/>
            <a:ext cx="241103" cy="203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3000369" y="4408382"/>
            <a:ext cx="241103" cy="187513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3241472" y="4420368"/>
            <a:ext cx="241103" cy="18751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3482575" y="4466154"/>
            <a:ext cx="241103" cy="129741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rot="1998992">
            <a:off x="3951383" y="4550506"/>
            <a:ext cx="241103" cy="1247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>
            <a:off x="3723678" y="4478140"/>
            <a:ext cx="241103" cy="129741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>
            <a:off x="3235136" y="3724570"/>
            <a:ext cx="551046" cy="4968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>
            <a:endCxn id="83" idx="0"/>
          </p:cNvCxnSpPr>
          <p:nvPr/>
        </p:nvCxnSpPr>
        <p:spPr>
          <a:xfrm rot="5400000">
            <a:off x="3339056" y="3612680"/>
            <a:ext cx="343207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78" idx="5"/>
          </p:cNvCxnSpPr>
          <p:nvPr/>
        </p:nvCxnSpPr>
        <p:spPr>
          <a:xfrm rot="10800000">
            <a:off x="3705483" y="4148639"/>
            <a:ext cx="185082" cy="14969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78" idx="3"/>
          </p:cNvCxnSpPr>
          <p:nvPr/>
        </p:nvCxnSpPr>
        <p:spPr>
          <a:xfrm rot="5400000">
            <a:off x="3153249" y="4138633"/>
            <a:ext cx="152581" cy="1725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78" idx="7"/>
          </p:cNvCxnSpPr>
          <p:nvPr/>
        </p:nvCxnSpPr>
        <p:spPr>
          <a:xfrm rot="5400000">
            <a:off x="3691336" y="3598100"/>
            <a:ext cx="213376" cy="18508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3315480" y="3784284"/>
            <a:ext cx="390357" cy="37117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16200000" flipH="1">
            <a:off x="633909" y="4074426"/>
            <a:ext cx="613896" cy="453015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77" idx="4"/>
          </p:cNvCxnSpPr>
          <p:nvPr/>
        </p:nvCxnSpPr>
        <p:spPr>
          <a:xfrm>
            <a:off x="946247" y="4595895"/>
            <a:ext cx="2897983" cy="11986"/>
          </a:xfrm>
          <a:prstGeom prst="line">
            <a:avLst/>
          </a:prstGeom>
          <a:ln w="28575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358138" y="2928422"/>
            <a:ext cx="766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Дожигание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3146" y="2536525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</a:rPr>
              <a:t>CH</a:t>
            </a:r>
            <a:r>
              <a:rPr lang="en-US" sz="1100" baseline="-25000" dirty="0" smtClean="0">
                <a:solidFill>
                  <a:srgbClr val="00B0F0"/>
                </a:solidFill>
              </a:rPr>
              <a:t>4</a:t>
            </a:r>
            <a:r>
              <a:rPr lang="en-US" sz="1100" dirty="0" smtClean="0">
                <a:solidFill>
                  <a:srgbClr val="00B0F0"/>
                </a:solidFill>
              </a:rPr>
              <a:t>+2O</a:t>
            </a:r>
            <a:r>
              <a:rPr lang="en-US" sz="1100" baseline="-25000" dirty="0" smtClean="0">
                <a:solidFill>
                  <a:srgbClr val="00B0F0"/>
                </a:solidFill>
              </a:rPr>
              <a:t>2</a:t>
            </a:r>
            <a:r>
              <a:rPr lang="en-US" sz="1100" dirty="0" smtClean="0">
                <a:solidFill>
                  <a:srgbClr val="00B0F0"/>
                </a:solidFill>
              </a:rPr>
              <a:t>=CO</a:t>
            </a:r>
            <a:r>
              <a:rPr lang="en-US" sz="1100" baseline="-25000" dirty="0" smtClean="0">
                <a:solidFill>
                  <a:srgbClr val="00B0F0"/>
                </a:solidFill>
              </a:rPr>
              <a:t>2</a:t>
            </a:r>
            <a:r>
              <a:rPr lang="ru-RU" sz="1100" dirty="0" smtClean="0">
                <a:solidFill>
                  <a:srgbClr val="00B0F0"/>
                </a:solidFill>
              </a:rPr>
              <a:t>+</a:t>
            </a:r>
            <a:r>
              <a:rPr lang="en-US" sz="1100" dirty="0" smtClean="0">
                <a:solidFill>
                  <a:srgbClr val="00B0F0"/>
                </a:solidFill>
              </a:rPr>
              <a:t>2H</a:t>
            </a:r>
            <a:r>
              <a:rPr lang="en-US" sz="1100" baseline="-25000" dirty="0" smtClean="0">
                <a:solidFill>
                  <a:srgbClr val="00B0F0"/>
                </a:solidFill>
              </a:rPr>
              <a:t>2</a:t>
            </a:r>
            <a:r>
              <a:rPr lang="en-US" sz="1100" dirty="0" smtClean="0">
                <a:solidFill>
                  <a:srgbClr val="00B0F0"/>
                </a:solidFill>
              </a:rPr>
              <a:t>O </a:t>
            </a:r>
            <a:endParaRPr lang="ru-RU" sz="1100" dirty="0">
              <a:solidFill>
                <a:srgbClr val="00B0F0"/>
              </a:solidFill>
            </a:endParaRPr>
          </a:p>
        </p:txBody>
      </p:sp>
      <p:cxnSp>
        <p:nvCxnSpPr>
          <p:cNvPr id="88" name="Прямая соединительная линия 87"/>
          <p:cNvCxnSpPr>
            <a:stCxn id="78" idx="1"/>
          </p:cNvCxnSpPr>
          <p:nvPr/>
        </p:nvCxnSpPr>
        <p:spPr>
          <a:xfrm rot="16200000" flipV="1">
            <a:off x="3091149" y="3572642"/>
            <a:ext cx="213376" cy="2359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олилиния 88"/>
          <p:cNvSpPr/>
          <p:nvPr/>
        </p:nvSpPr>
        <p:spPr>
          <a:xfrm>
            <a:off x="2590785" y="4369771"/>
            <a:ext cx="90487" cy="71437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2500298" y="4369771"/>
            <a:ext cx="90487" cy="71437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2590785" y="4415017"/>
            <a:ext cx="90487" cy="71437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2821171" y="4423055"/>
            <a:ext cx="80962" cy="60322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>
            <a:off x="2847964" y="4392894"/>
            <a:ext cx="80962" cy="60322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2888445" y="4432583"/>
            <a:ext cx="80962" cy="60322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3079838" y="4381085"/>
            <a:ext cx="107756" cy="118172"/>
          </a:xfrm>
          <a:custGeom>
            <a:avLst/>
            <a:gdLst>
              <a:gd name="connsiteX0" fmla="*/ 4762 w 90487"/>
              <a:gd name="connsiteY0" fmla="*/ 23812 h 71437"/>
              <a:gd name="connsiteX1" fmla="*/ 14287 w 90487"/>
              <a:gd name="connsiteY1" fmla="*/ 9525 h 71437"/>
              <a:gd name="connsiteX2" fmla="*/ 33337 w 90487"/>
              <a:gd name="connsiteY2" fmla="*/ 4762 h 71437"/>
              <a:gd name="connsiteX3" fmla="*/ 47625 w 90487"/>
              <a:gd name="connsiteY3" fmla="*/ 0 h 71437"/>
              <a:gd name="connsiteX4" fmla="*/ 71437 w 90487"/>
              <a:gd name="connsiteY4" fmla="*/ 4762 h 71437"/>
              <a:gd name="connsiteX5" fmla="*/ 90487 w 90487"/>
              <a:gd name="connsiteY5" fmla="*/ 33337 h 71437"/>
              <a:gd name="connsiteX6" fmla="*/ 80962 w 90487"/>
              <a:gd name="connsiteY6" fmla="*/ 66675 h 71437"/>
              <a:gd name="connsiteX7" fmla="*/ 66675 w 90487"/>
              <a:gd name="connsiteY7" fmla="*/ 71437 h 71437"/>
              <a:gd name="connsiteX8" fmla="*/ 33337 w 90487"/>
              <a:gd name="connsiteY8" fmla="*/ 66675 h 71437"/>
              <a:gd name="connsiteX9" fmla="*/ 4762 w 90487"/>
              <a:gd name="connsiteY9" fmla="*/ 52387 h 71437"/>
              <a:gd name="connsiteX10" fmla="*/ 0 w 90487"/>
              <a:gd name="connsiteY10" fmla="*/ 33337 h 71437"/>
              <a:gd name="connsiteX11" fmla="*/ 4762 w 90487"/>
              <a:gd name="connsiteY11" fmla="*/ 23812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487" h="71437">
                <a:moveTo>
                  <a:pt x="4762" y="23812"/>
                </a:moveTo>
                <a:cubicBezTo>
                  <a:pt x="7143" y="19843"/>
                  <a:pt x="9525" y="12700"/>
                  <a:pt x="14287" y="9525"/>
                </a:cubicBezTo>
                <a:cubicBezTo>
                  <a:pt x="19733" y="5894"/>
                  <a:pt x="27043" y="6560"/>
                  <a:pt x="33337" y="4762"/>
                </a:cubicBezTo>
                <a:cubicBezTo>
                  <a:pt x="38164" y="3383"/>
                  <a:pt x="42862" y="1587"/>
                  <a:pt x="47625" y="0"/>
                </a:cubicBezTo>
                <a:cubicBezTo>
                  <a:pt x="55562" y="1587"/>
                  <a:pt x="64197" y="1142"/>
                  <a:pt x="71437" y="4762"/>
                </a:cubicBezTo>
                <a:cubicBezTo>
                  <a:pt x="85707" y="11897"/>
                  <a:pt x="86254" y="20637"/>
                  <a:pt x="90487" y="33337"/>
                </a:cubicBezTo>
                <a:cubicBezTo>
                  <a:pt x="87312" y="44450"/>
                  <a:pt x="87087" y="56874"/>
                  <a:pt x="80962" y="66675"/>
                </a:cubicBezTo>
                <a:cubicBezTo>
                  <a:pt x="78301" y="70932"/>
                  <a:pt x="71695" y="71437"/>
                  <a:pt x="66675" y="71437"/>
                </a:cubicBezTo>
                <a:cubicBezTo>
                  <a:pt x="55450" y="71437"/>
                  <a:pt x="44450" y="68262"/>
                  <a:pt x="33337" y="66675"/>
                </a:cubicBezTo>
                <a:cubicBezTo>
                  <a:pt x="25188" y="63958"/>
                  <a:pt x="10037" y="60299"/>
                  <a:pt x="4762" y="52387"/>
                </a:cubicBezTo>
                <a:cubicBezTo>
                  <a:pt x="1131" y="46941"/>
                  <a:pt x="0" y="39882"/>
                  <a:pt x="0" y="33337"/>
                </a:cubicBezTo>
                <a:cubicBezTo>
                  <a:pt x="0" y="29787"/>
                  <a:pt x="2381" y="27781"/>
                  <a:pt x="4762" y="23812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3330369" y="4396406"/>
            <a:ext cx="88507" cy="72353"/>
          </a:xfrm>
          <a:custGeom>
            <a:avLst/>
            <a:gdLst>
              <a:gd name="connsiteX0" fmla="*/ 2437 w 88507"/>
              <a:gd name="connsiteY0" fmla="*/ 52409 h 60346"/>
              <a:gd name="connsiteX1" fmla="*/ 4819 w 88507"/>
              <a:gd name="connsiteY1" fmla="*/ 4784 h 60346"/>
              <a:gd name="connsiteX2" fmla="*/ 19106 w 88507"/>
              <a:gd name="connsiteY2" fmla="*/ 22 h 60346"/>
              <a:gd name="connsiteX3" fmla="*/ 54825 w 88507"/>
              <a:gd name="connsiteY3" fmla="*/ 2403 h 60346"/>
              <a:gd name="connsiteX4" fmla="*/ 61969 w 88507"/>
              <a:gd name="connsiteY4" fmla="*/ 4784 h 60346"/>
              <a:gd name="connsiteX5" fmla="*/ 76256 w 88507"/>
              <a:gd name="connsiteY5" fmla="*/ 16690 h 60346"/>
              <a:gd name="connsiteX6" fmla="*/ 81019 w 88507"/>
              <a:gd name="connsiteY6" fmla="*/ 23834 h 60346"/>
              <a:gd name="connsiteX7" fmla="*/ 88162 w 88507"/>
              <a:gd name="connsiteY7" fmla="*/ 30978 h 60346"/>
              <a:gd name="connsiteX8" fmla="*/ 85781 w 88507"/>
              <a:gd name="connsiteY8" fmla="*/ 54790 h 60346"/>
              <a:gd name="connsiteX9" fmla="*/ 78637 w 88507"/>
              <a:gd name="connsiteY9" fmla="*/ 57172 h 60346"/>
              <a:gd name="connsiteX10" fmla="*/ 66731 w 88507"/>
              <a:gd name="connsiteY10" fmla="*/ 54790 h 60346"/>
              <a:gd name="connsiteX11" fmla="*/ 45300 w 88507"/>
              <a:gd name="connsiteY11" fmla="*/ 50028 h 60346"/>
              <a:gd name="connsiteX12" fmla="*/ 16725 w 88507"/>
              <a:gd name="connsiteY12" fmla="*/ 52409 h 60346"/>
              <a:gd name="connsiteX13" fmla="*/ 2437 w 88507"/>
              <a:gd name="connsiteY13" fmla="*/ 52409 h 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507" h="60346">
                <a:moveTo>
                  <a:pt x="2437" y="52409"/>
                </a:moveTo>
                <a:cubicBezTo>
                  <a:pt x="453" y="44472"/>
                  <a:pt x="0" y="19931"/>
                  <a:pt x="4819" y="4784"/>
                </a:cubicBezTo>
                <a:cubicBezTo>
                  <a:pt x="6341" y="0"/>
                  <a:pt x="19106" y="22"/>
                  <a:pt x="19106" y="22"/>
                </a:cubicBezTo>
                <a:cubicBezTo>
                  <a:pt x="31012" y="816"/>
                  <a:pt x="42965" y="1085"/>
                  <a:pt x="54825" y="2403"/>
                </a:cubicBezTo>
                <a:cubicBezTo>
                  <a:pt x="57320" y="2680"/>
                  <a:pt x="59724" y="3661"/>
                  <a:pt x="61969" y="4784"/>
                </a:cubicBezTo>
                <a:cubicBezTo>
                  <a:pt x="67317" y="7458"/>
                  <a:pt x="72497" y="12180"/>
                  <a:pt x="76256" y="16690"/>
                </a:cubicBezTo>
                <a:cubicBezTo>
                  <a:pt x="78088" y="18889"/>
                  <a:pt x="79187" y="21635"/>
                  <a:pt x="81019" y="23834"/>
                </a:cubicBezTo>
                <a:cubicBezTo>
                  <a:pt x="83175" y="26421"/>
                  <a:pt x="85781" y="28597"/>
                  <a:pt x="88162" y="30978"/>
                </a:cubicBezTo>
                <a:cubicBezTo>
                  <a:pt x="87368" y="38915"/>
                  <a:pt x="88507" y="47293"/>
                  <a:pt x="85781" y="54790"/>
                </a:cubicBezTo>
                <a:cubicBezTo>
                  <a:pt x="84923" y="57149"/>
                  <a:pt x="81147" y="57172"/>
                  <a:pt x="78637" y="57172"/>
                </a:cubicBezTo>
                <a:cubicBezTo>
                  <a:pt x="74590" y="57172"/>
                  <a:pt x="70713" y="55514"/>
                  <a:pt x="66731" y="54790"/>
                </a:cubicBezTo>
                <a:cubicBezTo>
                  <a:pt x="48287" y="51436"/>
                  <a:pt x="57898" y="54227"/>
                  <a:pt x="45300" y="50028"/>
                </a:cubicBezTo>
                <a:cubicBezTo>
                  <a:pt x="35775" y="50822"/>
                  <a:pt x="26283" y="52409"/>
                  <a:pt x="16725" y="52409"/>
                </a:cubicBezTo>
                <a:cubicBezTo>
                  <a:pt x="11112" y="52409"/>
                  <a:pt x="4421" y="60346"/>
                  <a:pt x="2437" y="52409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3571868" y="4432583"/>
            <a:ext cx="92670" cy="50302"/>
          </a:xfrm>
          <a:custGeom>
            <a:avLst/>
            <a:gdLst>
              <a:gd name="connsiteX0" fmla="*/ 3803 w 92670"/>
              <a:gd name="connsiteY0" fmla="*/ 38396 h 50302"/>
              <a:gd name="connsiteX1" fmla="*/ 6184 w 92670"/>
              <a:gd name="connsiteY1" fmla="*/ 21727 h 50302"/>
              <a:gd name="connsiteX2" fmla="*/ 10947 w 92670"/>
              <a:gd name="connsiteY2" fmla="*/ 14584 h 50302"/>
              <a:gd name="connsiteX3" fmla="*/ 25234 w 92670"/>
              <a:gd name="connsiteY3" fmla="*/ 2677 h 50302"/>
              <a:gd name="connsiteX4" fmla="*/ 32378 w 92670"/>
              <a:gd name="connsiteY4" fmla="*/ 296 h 50302"/>
              <a:gd name="connsiteX5" fmla="*/ 75240 w 92670"/>
              <a:gd name="connsiteY5" fmla="*/ 2677 h 50302"/>
              <a:gd name="connsiteX6" fmla="*/ 82384 w 92670"/>
              <a:gd name="connsiteY6" fmla="*/ 9821 h 50302"/>
              <a:gd name="connsiteX7" fmla="*/ 91909 w 92670"/>
              <a:gd name="connsiteY7" fmla="*/ 24109 h 50302"/>
              <a:gd name="connsiteX8" fmla="*/ 89528 w 92670"/>
              <a:gd name="connsiteY8" fmla="*/ 38396 h 50302"/>
              <a:gd name="connsiteX9" fmla="*/ 77622 w 92670"/>
              <a:gd name="connsiteY9" fmla="*/ 40777 h 50302"/>
              <a:gd name="connsiteX10" fmla="*/ 46665 w 92670"/>
              <a:gd name="connsiteY10" fmla="*/ 47921 h 50302"/>
              <a:gd name="connsiteX11" fmla="*/ 39522 w 92670"/>
              <a:gd name="connsiteY11" fmla="*/ 50302 h 50302"/>
              <a:gd name="connsiteX12" fmla="*/ 18090 w 92670"/>
              <a:gd name="connsiteY12" fmla="*/ 45540 h 50302"/>
              <a:gd name="connsiteX13" fmla="*/ 10947 w 92670"/>
              <a:gd name="connsiteY13" fmla="*/ 40777 h 50302"/>
              <a:gd name="connsiteX14" fmla="*/ 3803 w 92670"/>
              <a:gd name="connsiteY14" fmla="*/ 38396 h 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670" h="50302">
                <a:moveTo>
                  <a:pt x="3803" y="38396"/>
                </a:moveTo>
                <a:cubicBezTo>
                  <a:pt x="3009" y="35221"/>
                  <a:pt x="4571" y="27103"/>
                  <a:pt x="6184" y="21727"/>
                </a:cubicBezTo>
                <a:cubicBezTo>
                  <a:pt x="7006" y="18986"/>
                  <a:pt x="9115" y="16782"/>
                  <a:pt x="10947" y="14584"/>
                </a:cubicBezTo>
                <a:cubicBezTo>
                  <a:pt x="14710" y="10069"/>
                  <a:pt x="19881" y="5353"/>
                  <a:pt x="25234" y="2677"/>
                </a:cubicBezTo>
                <a:cubicBezTo>
                  <a:pt x="27479" y="1554"/>
                  <a:pt x="29997" y="1090"/>
                  <a:pt x="32378" y="296"/>
                </a:cubicBezTo>
                <a:cubicBezTo>
                  <a:pt x="46665" y="1090"/>
                  <a:pt x="61183" y="0"/>
                  <a:pt x="75240" y="2677"/>
                </a:cubicBezTo>
                <a:cubicBezTo>
                  <a:pt x="78548" y="3307"/>
                  <a:pt x="80316" y="7163"/>
                  <a:pt x="82384" y="9821"/>
                </a:cubicBezTo>
                <a:cubicBezTo>
                  <a:pt x="85898" y="14339"/>
                  <a:pt x="91909" y="24109"/>
                  <a:pt x="91909" y="24109"/>
                </a:cubicBezTo>
                <a:cubicBezTo>
                  <a:pt x="91115" y="28871"/>
                  <a:pt x="92670" y="34730"/>
                  <a:pt x="89528" y="38396"/>
                </a:cubicBezTo>
                <a:cubicBezTo>
                  <a:pt x="86894" y="41469"/>
                  <a:pt x="81527" y="39712"/>
                  <a:pt x="77622" y="40777"/>
                </a:cubicBezTo>
                <a:cubicBezTo>
                  <a:pt x="48856" y="48622"/>
                  <a:pt x="78537" y="43368"/>
                  <a:pt x="46665" y="47921"/>
                </a:cubicBezTo>
                <a:cubicBezTo>
                  <a:pt x="44284" y="48715"/>
                  <a:pt x="42032" y="50302"/>
                  <a:pt x="39522" y="50302"/>
                </a:cubicBezTo>
                <a:cubicBezTo>
                  <a:pt x="31140" y="50302"/>
                  <a:pt x="25457" y="47995"/>
                  <a:pt x="18090" y="45540"/>
                </a:cubicBezTo>
                <a:cubicBezTo>
                  <a:pt x="15709" y="43952"/>
                  <a:pt x="13507" y="42057"/>
                  <a:pt x="10947" y="40777"/>
                </a:cubicBezTo>
                <a:cubicBezTo>
                  <a:pt x="0" y="35303"/>
                  <a:pt x="4597" y="41571"/>
                  <a:pt x="3803" y="38396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3797895" y="4444244"/>
            <a:ext cx="92670" cy="50302"/>
          </a:xfrm>
          <a:custGeom>
            <a:avLst/>
            <a:gdLst>
              <a:gd name="connsiteX0" fmla="*/ 3803 w 92670"/>
              <a:gd name="connsiteY0" fmla="*/ 38396 h 50302"/>
              <a:gd name="connsiteX1" fmla="*/ 6184 w 92670"/>
              <a:gd name="connsiteY1" fmla="*/ 21727 h 50302"/>
              <a:gd name="connsiteX2" fmla="*/ 10947 w 92670"/>
              <a:gd name="connsiteY2" fmla="*/ 14584 h 50302"/>
              <a:gd name="connsiteX3" fmla="*/ 25234 w 92670"/>
              <a:gd name="connsiteY3" fmla="*/ 2677 h 50302"/>
              <a:gd name="connsiteX4" fmla="*/ 32378 w 92670"/>
              <a:gd name="connsiteY4" fmla="*/ 296 h 50302"/>
              <a:gd name="connsiteX5" fmla="*/ 75240 w 92670"/>
              <a:gd name="connsiteY5" fmla="*/ 2677 h 50302"/>
              <a:gd name="connsiteX6" fmla="*/ 82384 w 92670"/>
              <a:gd name="connsiteY6" fmla="*/ 9821 h 50302"/>
              <a:gd name="connsiteX7" fmla="*/ 91909 w 92670"/>
              <a:gd name="connsiteY7" fmla="*/ 24109 h 50302"/>
              <a:gd name="connsiteX8" fmla="*/ 89528 w 92670"/>
              <a:gd name="connsiteY8" fmla="*/ 38396 h 50302"/>
              <a:gd name="connsiteX9" fmla="*/ 77622 w 92670"/>
              <a:gd name="connsiteY9" fmla="*/ 40777 h 50302"/>
              <a:gd name="connsiteX10" fmla="*/ 46665 w 92670"/>
              <a:gd name="connsiteY10" fmla="*/ 47921 h 50302"/>
              <a:gd name="connsiteX11" fmla="*/ 39522 w 92670"/>
              <a:gd name="connsiteY11" fmla="*/ 50302 h 50302"/>
              <a:gd name="connsiteX12" fmla="*/ 18090 w 92670"/>
              <a:gd name="connsiteY12" fmla="*/ 45540 h 50302"/>
              <a:gd name="connsiteX13" fmla="*/ 10947 w 92670"/>
              <a:gd name="connsiteY13" fmla="*/ 40777 h 50302"/>
              <a:gd name="connsiteX14" fmla="*/ 3803 w 92670"/>
              <a:gd name="connsiteY14" fmla="*/ 38396 h 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670" h="50302">
                <a:moveTo>
                  <a:pt x="3803" y="38396"/>
                </a:moveTo>
                <a:cubicBezTo>
                  <a:pt x="3009" y="35221"/>
                  <a:pt x="4571" y="27103"/>
                  <a:pt x="6184" y="21727"/>
                </a:cubicBezTo>
                <a:cubicBezTo>
                  <a:pt x="7006" y="18986"/>
                  <a:pt x="9115" y="16782"/>
                  <a:pt x="10947" y="14584"/>
                </a:cubicBezTo>
                <a:cubicBezTo>
                  <a:pt x="14710" y="10069"/>
                  <a:pt x="19881" y="5353"/>
                  <a:pt x="25234" y="2677"/>
                </a:cubicBezTo>
                <a:cubicBezTo>
                  <a:pt x="27479" y="1554"/>
                  <a:pt x="29997" y="1090"/>
                  <a:pt x="32378" y="296"/>
                </a:cubicBezTo>
                <a:cubicBezTo>
                  <a:pt x="46665" y="1090"/>
                  <a:pt x="61183" y="0"/>
                  <a:pt x="75240" y="2677"/>
                </a:cubicBezTo>
                <a:cubicBezTo>
                  <a:pt x="78548" y="3307"/>
                  <a:pt x="80316" y="7163"/>
                  <a:pt x="82384" y="9821"/>
                </a:cubicBezTo>
                <a:cubicBezTo>
                  <a:pt x="85898" y="14339"/>
                  <a:pt x="91909" y="24109"/>
                  <a:pt x="91909" y="24109"/>
                </a:cubicBezTo>
                <a:cubicBezTo>
                  <a:pt x="91115" y="28871"/>
                  <a:pt x="92670" y="34730"/>
                  <a:pt x="89528" y="38396"/>
                </a:cubicBezTo>
                <a:cubicBezTo>
                  <a:pt x="86894" y="41469"/>
                  <a:pt x="81527" y="39712"/>
                  <a:pt x="77622" y="40777"/>
                </a:cubicBezTo>
                <a:cubicBezTo>
                  <a:pt x="48856" y="48622"/>
                  <a:pt x="78537" y="43368"/>
                  <a:pt x="46665" y="47921"/>
                </a:cubicBezTo>
                <a:cubicBezTo>
                  <a:pt x="44284" y="48715"/>
                  <a:pt x="42032" y="50302"/>
                  <a:pt x="39522" y="50302"/>
                </a:cubicBezTo>
                <a:cubicBezTo>
                  <a:pt x="31140" y="50302"/>
                  <a:pt x="25457" y="47995"/>
                  <a:pt x="18090" y="45540"/>
                </a:cubicBezTo>
                <a:cubicBezTo>
                  <a:pt x="15709" y="43952"/>
                  <a:pt x="13507" y="42057"/>
                  <a:pt x="10947" y="40777"/>
                </a:cubicBezTo>
                <a:cubicBezTo>
                  <a:pt x="0" y="35303"/>
                  <a:pt x="4597" y="41571"/>
                  <a:pt x="3803" y="38396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4219027" y="4544848"/>
            <a:ext cx="92670" cy="50302"/>
          </a:xfrm>
          <a:custGeom>
            <a:avLst/>
            <a:gdLst>
              <a:gd name="connsiteX0" fmla="*/ 3803 w 92670"/>
              <a:gd name="connsiteY0" fmla="*/ 38396 h 50302"/>
              <a:gd name="connsiteX1" fmla="*/ 6184 w 92670"/>
              <a:gd name="connsiteY1" fmla="*/ 21727 h 50302"/>
              <a:gd name="connsiteX2" fmla="*/ 10947 w 92670"/>
              <a:gd name="connsiteY2" fmla="*/ 14584 h 50302"/>
              <a:gd name="connsiteX3" fmla="*/ 25234 w 92670"/>
              <a:gd name="connsiteY3" fmla="*/ 2677 h 50302"/>
              <a:gd name="connsiteX4" fmla="*/ 32378 w 92670"/>
              <a:gd name="connsiteY4" fmla="*/ 296 h 50302"/>
              <a:gd name="connsiteX5" fmla="*/ 75240 w 92670"/>
              <a:gd name="connsiteY5" fmla="*/ 2677 h 50302"/>
              <a:gd name="connsiteX6" fmla="*/ 82384 w 92670"/>
              <a:gd name="connsiteY6" fmla="*/ 9821 h 50302"/>
              <a:gd name="connsiteX7" fmla="*/ 91909 w 92670"/>
              <a:gd name="connsiteY7" fmla="*/ 24109 h 50302"/>
              <a:gd name="connsiteX8" fmla="*/ 89528 w 92670"/>
              <a:gd name="connsiteY8" fmla="*/ 38396 h 50302"/>
              <a:gd name="connsiteX9" fmla="*/ 77622 w 92670"/>
              <a:gd name="connsiteY9" fmla="*/ 40777 h 50302"/>
              <a:gd name="connsiteX10" fmla="*/ 46665 w 92670"/>
              <a:gd name="connsiteY10" fmla="*/ 47921 h 50302"/>
              <a:gd name="connsiteX11" fmla="*/ 39522 w 92670"/>
              <a:gd name="connsiteY11" fmla="*/ 50302 h 50302"/>
              <a:gd name="connsiteX12" fmla="*/ 18090 w 92670"/>
              <a:gd name="connsiteY12" fmla="*/ 45540 h 50302"/>
              <a:gd name="connsiteX13" fmla="*/ 10947 w 92670"/>
              <a:gd name="connsiteY13" fmla="*/ 40777 h 50302"/>
              <a:gd name="connsiteX14" fmla="*/ 3803 w 92670"/>
              <a:gd name="connsiteY14" fmla="*/ 38396 h 5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670" h="50302">
                <a:moveTo>
                  <a:pt x="3803" y="38396"/>
                </a:moveTo>
                <a:cubicBezTo>
                  <a:pt x="3009" y="35221"/>
                  <a:pt x="4571" y="27103"/>
                  <a:pt x="6184" y="21727"/>
                </a:cubicBezTo>
                <a:cubicBezTo>
                  <a:pt x="7006" y="18986"/>
                  <a:pt x="9115" y="16782"/>
                  <a:pt x="10947" y="14584"/>
                </a:cubicBezTo>
                <a:cubicBezTo>
                  <a:pt x="14710" y="10069"/>
                  <a:pt x="19881" y="5353"/>
                  <a:pt x="25234" y="2677"/>
                </a:cubicBezTo>
                <a:cubicBezTo>
                  <a:pt x="27479" y="1554"/>
                  <a:pt x="29997" y="1090"/>
                  <a:pt x="32378" y="296"/>
                </a:cubicBezTo>
                <a:cubicBezTo>
                  <a:pt x="46665" y="1090"/>
                  <a:pt x="61183" y="0"/>
                  <a:pt x="75240" y="2677"/>
                </a:cubicBezTo>
                <a:cubicBezTo>
                  <a:pt x="78548" y="3307"/>
                  <a:pt x="80316" y="7163"/>
                  <a:pt x="82384" y="9821"/>
                </a:cubicBezTo>
                <a:cubicBezTo>
                  <a:pt x="85898" y="14339"/>
                  <a:pt x="91909" y="24109"/>
                  <a:pt x="91909" y="24109"/>
                </a:cubicBezTo>
                <a:cubicBezTo>
                  <a:pt x="91115" y="28871"/>
                  <a:pt x="92670" y="34730"/>
                  <a:pt x="89528" y="38396"/>
                </a:cubicBezTo>
                <a:cubicBezTo>
                  <a:pt x="86894" y="41469"/>
                  <a:pt x="81527" y="39712"/>
                  <a:pt x="77622" y="40777"/>
                </a:cubicBezTo>
                <a:cubicBezTo>
                  <a:pt x="48856" y="48622"/>
                  <a:pt x="78537" y="43368"/>
                  <a:pt x="46665" y="47921"/>
                </a:cubicBezTo>
                <a:cubicBezTo>
                  <a:pt x="44284" y="48715"/>
                  <a:pt x="42032" y="50302"/>
                  <a:pt x="39522" y="50302"/>
                </a:cubicBezTo>
                <a:cubicBezTo>
                  <a:pt x="31140" y="50302"/>
                  <a:pt x="25457" y="47995"/>
                  <a:pt x="18090" y="45540"/>
                </a:cubicBezTo>
                <a:cubicBezTo>
                  <a:pt x="15709" y="43952"/>
                  <a:pt x="13507" y="42057"/>
                  <a:pt x="10947" y="40777"/>
                </a:cubicBezTo>
                <a:cubicBezTo>
                  <a:pt x="0" y="35303"/>
                  <a:pt x="4597" y="41571"/>
                  <a:pt x="3803" y="38396"/>
                </a:cubicBezTo>
                <a:close/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низ 99"/>
          <p:cNvSpPr/>
          <p:nvPr/>
        </p:nvSpPr>
        <p:spPr>
          <a:xfrm>
            <a:off x="1437663" y="3298201"/>
            <a:ext cx="71438" cy="621218"/>
          </a:xfrm>
          <a:prstGeom prst="downArrow">
            <a:avLst>
              <a:gd name="adj1" fmla="val 33333"/>
              <a:gd name="adj2" fmla="val 103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918790" y="3083887"/>
            <a:ext cx="1152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Тепловая энергия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15048" y="2653000"/>
            <a:ext cx="999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Отходящие газы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Стрелка углом вверх 102"/>
          <p:cNvSpPr/>
          <p:nvPr/>
        </p:nvSpPr>
        <p:spPr>
          <a:xfrm>
            <a:off x="1941465" y="3322931"/>
            <a:ext cx="245717" cy="177513"/>
          </a:xfrm>
          <a:prstGeom prst="bentUpArrow">
            <a:avLst>
              <a:gd name="adj1" fmla="val 19167"/>
              <a:gd name="adj2" fmla="val 25000"/>
              <a:gd name="adj3" fmla="val 408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04" name="Стрелка углом вверх 103"/>
          <p:cNvSpPr/>
          <p:nvPr/>
        </p:nvSpPr>
        <p:spPr>
          <a:xfrm>
            <a:off x="1941465" y="3298201"/>
            <a:ext cx="346915" cy="266269"/>
          </a:xfrm>
          <a:prstGeom prst="bentUpArrow">
            <a:avLst>
              <a:gd name="adj1" fmla="val 14130"/>
              <a:gd name="adj2" fmla="val 15761"/>
              <a:gd name="adj3" fmla="val 2771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05" name="Стрелка вправо 104"/>
          <p:cNvSpPr/>
          <p:nvPr/>
        </p:nvSpPr>
        <p:spPr>
          <a:xfrm>
            <a:off x="3330369" y="2850875"/>
            <a:ext cx="735824" cy="130969"/>
          </a:xfrm>
          <a:prstGeom prst="rightArrow">
            <a:avLst>
              <a:gd name="adj1" fmla="val 17274"/>
              <a:gd name="adj2" fmla="val 16090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6" name="Стрелка вправо 105"/>
          <p:cNvSpPr/>
          <p:nvPr/>
        </p:nvSpPr>
        <p:spPr>
          <a:xfrm rot="5400000">
            <a:off x="2097240" y="3846198"/>
            <a:ext cx="428628" cy="93167"/>
          </a:xfrm>
          <a:prstGeom prst="rightArrow">
            <a:avLst>
              <a:gd name="adj1" fmla="val 17274"/>
              <a:gd name="adj2" fmla="val 13545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7" name="Стрелка вправо 106"/>
          <p:cNvSpPr/>
          <p:nvPr/>
        </p:nvSpPr>
        <p:spPr>
          <a:xfrm rot="5400000">
            <a:off x="2082358" y="3789641"/>
            <a:ext cx="315516" cy="93167"/>
          </a:xfrm>
          <a:prstGeom prst="rightArrow">
            <a:avLst>
              <a:gd name="adj1" fmla="val 17274"/>
              <a:gd name="adj2" fmla="val 13545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8" name="Стрелка вправо 107"/>
          <p:cNvSpPr/>
          <p:nvPr/>
        </p:nvSpPr>
        <p:spPr>
          <a:xfrm rot="5400000">
            <a:off x="2225234" y="3789642"/>
            <a:ext cx="315516" cy="93167"/>
          </a:xfrm>
          <a:prstGeom prst="rightArrow">
            <a:avLst>
              <a:gd name="adj1" fmla="val 17274"/>
              <a:gd name="adj2" fmla="val 13545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714480" y="3512515"/>
            <a:ext cx="11528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Тепловая энергия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857620" y="3724570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Устройство выгрузки</a:t>
            </a:r>
            <a:endParaRPr lang="ru-RU" sz="1100" dirty="0"/>
          </a:p>
        </p:txBody>
      </p:sp>
      <p:cxnSp>
        <p:nvCxnSpPr>
          <p:cNvPr id="111" name="Прямая соединительная линия 110"/>
          <p:cNvCxnSpPr>
            <a:stCxn id="78" idx="4"/>
          </p:cNvCxnSpPr>
          <p:nvPr/>
        </p:nvCxnSpPr>
        <p:spPr>
          <a:xfrm rot="16200000" flipH="1">
            <a:off x="3365036" y="4367021"/>
            <a:ext cx="291248" cy="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214810" y="4369771"/>
            <a:ext cx="56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Шлак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64781" y="465552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Чугун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4809" y="4679665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384558"/>
                </a:solidFill>
              </a:rPr>
              <a:t>Подогрев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85852" y="4798399"/>
            <a:ext cx="135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Восстановление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255761" y="4679665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384558"/>
                </a:solidFill>
              </a:rPr>
              <a:t>Плавление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665375" y="4810470"/>
            <a:ext cx="1058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Охлаждение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214678" y="4679665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384558"/>
                </a:solidFill>
              </a:rPr>
              <a:t>Выгрузка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933146" y="4609472"/>
            <a:ext cx="2911083" cy="121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| | | | | | | | | | | | | | | | | | | | | | | | | | | | | | | | | | | | | | | | | | | | | | | | | | | | | | | | | | | | | | | | | | | | | | | | | | | | | | | | | | | | | | | | | | | | | | | | | | | | | </a:t>
            </a:r>
            <a:endParaRPr lang="ru-RU" sz="400" dirty="0" smtClean="0"/>
          </a:p>
        </p:txBody>
      </p:sp>
      <p:sp>
        <p:nvSpPr>
          <p:cNvPr id="120" name="TextBox 119"/>
          <p:cNvSpPr txBox="1"/>
          <p:nvPr/>
        </p:nvSpPr>
        <p:spPr>
          <a:xfrm>
            <a:off x="538114" y="4536789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Под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-71470" y="3822409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384558"/>
                </a:solidFill>
              </a:rPr>
              <a:t>Питатель</a:t>
            </a:r>
          </a:p>
        </p:txBody>
      </p:sp>
      <p:sp>
        <p:nvSpPr>
          <p:cNvPr id="122" name="Стрелка углом вверх 121"/>
          <p:cNvSpPr/>
          <p:nvPr/>
        </p:nvSpPr>
        <p:spPr>
          <a:xfrm rot="5400000">
            <a:off x="197496" y="2453362"/>
            <a:ext cx="245717" cy="537402"/>
          </a:xfrm>
          <a:prstGeom prst="bentUpArrow">
            <a:avLst>
              <a:gd name="adj1" fmla="val 19167"/>
              <a:gd name="adj2" fmla="val 25000"/>
              <a:gd name="adj3" fmla="val 408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3" name="Стрелка углом вверх 122"/>
          <p:cNvSpPr/>
          <p:nvPr/>
        </p:nvSpPr>
        <p:spPr>
          <a:xfrm rot="16200000" flipV="1">
            <a:off x="179911" y="2782258"/>
            <a:ext cx="245717" cy="537402"/>
          </a:xfrm>
          <a:prstGeom prst="bentUpArrow">
            <a:avLst>
              <a:gd name="adj1" fmla="val 19167"/>
              <a:gd name="adj2" fmla="val 25000"/>
              <a:gd name="adj3" fmla="val 408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-32" y="2960776"/>
            <a:ext cx="6944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rgbClr val="384558"/>
                </a:solidFill>
              </a:rPr>
              <a:t>топливо</a:t>
            </a:r>
          </a:p>
        </p:txBody>
      </p:sp>
      <p:sp>
        <p:nvSpPr>
          <p:cNvPr id="125" name="Полилиния 124"/>
          <p:cNvSpPr/>
          <p:nvPr/>
        </p:nvSpPr>
        <p:spPr>
          <a:xfrm>
            <a:off x="5736115" y="4178953"/>
            <a:ext cx="2590800" cy="119380"/>
          </a:xfrm>
          <a:custGeom>
            <a:avLst/>
            <a:gdLst>
              <a:gd name="connsiteX0" fmla="*/ 0 w 2590800"/>
              <a:gd name="connsiteY0" fmla="*/ 43180 h 119380"/>
              <a:gd name="connsiteX1" fmla="*/ 609600 w 2590800"/>
              <a:gd name="connsiteY1" fmla="*/ 5080 h 119380"/>
              <a:gd name="connsiteX2" fmla="*/ 1074420 w 2590800"/>
              <a:gd name="connsiteY2" fmla="*/ 73660 h 119380"/>
              <a:gd name="connsiteX3" fmla="*/ 2057400 w 2590800"/>
              <a:gd name="connsiteY3" fmla="*/ 73660 h 119380"/>
              <a:gd name="connsiteX4" fmla="*/ 2590800 w 2590800"/>
              <a:gd name="connsiteY4" fmla="*/ 96520 h 11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119380">
                <a:moveTo>
                  <a:pt x="0" y="43180"/>
                </a:moveTo>
                <a:cubicBezTo>
                  <a:pt x="215265" y="21590"/>
                  <a:pt x="430530" y="0"/>
                  <a:pt x="609600" y="5080"/>
                </a:cubicBezTo>
                <a:cubicBezTo>
                  <a:pt x="788670" y="10160"/>
                  <a:pt x="833120" y="62230"/>
                  <a:pt x="1074420" y="73660"/>
                </a:cubicBezTo>
                <a:cubicBezTo>
                  <a:pt x="1315720" y="85090"/>
                  <a:pt x="1804670" y="69850"/>
                  <a:pt x="2057400" y="73660"/>
                </a:cubicBezTo>
                <a:cubicBezTo>
                  <a:pt x="2310130" y="77470"/>
                  <a:pt x="2461260" y="119380"/>
                  <a:pt x="2590800" y="96520"/>
                </a:cubicBezTo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 rot="1729625">
            <a:off x="5450095" y="3831552"/>
            <a:ext cx="86457" cy="70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 126"/>
          <p:cNvSpPr/>
          <p:nvPr/>
        </p:nvSpPr>
        <p:spPr>
          <a:xfrm>
            <a:off x="6174275" y="3062664"/>
            <a:ext cx="357190" cy="908016"/>
          </a:xfrm>
          <a:custGeom>
            <a:avLst/>
            <a:gdLst>
              <a:gd name="connsiteX0" fmla="*/ 0 w 357190"/>
              <a:gd name="connsiteY0" fmla="*/ 387311 h 774621"/>
              <a:gd name="connsiteX1" fmla="*/ 16412 w 357190"/>
              <a:gd name="connsiteY1" fmla="*/ 225128 h 774621"/>
              <a:gd name="connsiteX2" fmla="*/ 178596 w 357190"/>
              <a:gd name="connsiteY2" fmla="*/ 1 h 774621"/>
              <a:gd name="connsiteX3" fmla="*/ 340779 w 357190"/>
              <a:gd name="connsiteY3" fmla="*/ 225129 h 774621"/>
              <a:gd name="connsiteX4" fmla="*/ 357191 w 357190"/>
              <a:gd name="connsiteY4" fmla="*/ 387312 h 774621"/>
              <a:gd name="connsiteX5" fmla="*/ 340779 w 357190"/>
              <a:gd name="connsiteY5" fmla="*/ 549495 h 774621"/>
              <a:gd name="connsiteX6" fmla="*/ 178596 w 357190"/>
              <a:gd name="connsiteY6" fmla="*/ 774623 h 774621"/>
              <a:gd name="connsiteX7" fmla="*/ 16413 w 357190"/>
              <a:gd name="connsiteY7" fmla="*/ 549495 h 774621"/>
              <a:gd name="connsiteX8" fmla="*/ 1 w 357190"/>
              <a:gd name="connsiteY8" fmla="*/ 387312 h 774621"/>
              <a:gd name="connsiteX9" fmla="*/ 0 w 357190"/>
              <a:gd name="connsiteY9" fmla="*/ 387311 h 7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90" h="774621">
                <a:moveTo>
                  <a:pt x="0" y="387311"/>
                </a:moveTo>
                <a:cubicBezTo>
                  <a:pt x="0" y="331313"/>
                  <a:pt x="5599" y="275980"/>
                  <a:pt x="16412" y="225128"/>
                </a:cubicBezTo>
                <a:cubicBezTo>
                  <a:pt x="45592" y="87895"/>
                  <a:pt x="108912" y="0"/>
                  <a:pt x="178596" y="1"/>
                </a:cubicBezTo>
                <a:cubicBezTo>
                  <a:pt x="248280" y="1"/>
                  <a:pt x="311599" y="87897"/>
                  <a:pt x="340779" y="225129"/>
                </a:cubicBezTo>
                <a:cubicBezTo>
                  <a:pt x="351592" y="275981"/>
                  <a:pt x="357191" y="331314"/>
                  <a:pt x="357191" y="387312"/>
                </a:cubicBezTo>
                <a:cubicBezTo>
                  <a:pt x="357191" y="443310"/>
                  <a:pt x="351592" y="498643"/>
                  <a:pt x="340779" y="549495"/>
                </a:cubicBezTo>
                <a:cubicBezTo>
                  <a:pt x="311600" y="686728"/>
                  <a:pt x="248279" y="774623"/>
                  <a:pt x="178596" y="774623"/>
                </a:cubicBezTo>
                <a:cubicBezTo>
                  <a:pt x="108912" y="774623"/>
                  <a:pt x="45592" y="686728"/>
                  <a:pt x="16413" y="549495"/>
                </a:cubicBezTo>
                <a:cubicBezTo>
                  <a:pt x="5600" y="498643"/>
                  <a:pt x="1" y="443310"/>
                  <a:pt x="1" y="387312"/>
                </a:cubicBezTo>
                <a:lnTo>
                  <a:pt x="0" y="38731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олилиния 127"/>
          <p:cNvSpPr/>
          <p:nvPr/>
        </p:nvSpPr>
        <p:spPr>
          <a:xfrm>
            <a:off x="6847855" y="3048288"/>
            <a:ext cx="357190" cy="922392"/>
          </a:xfrm>
          <a:custGeom>
            <a:avLst/>
            <a:gdLst>
              <a:gd name="connsiteX0" fmla="*/ 0 w 357190"/>
              <a:gd name="connsiteY0" fmla="*/ 387311 h 774621"/>
              <a:gd name="connsiteX1" fmla="*/ 16412 w 357190"/>
              <a:gd name="connsiteY1" fmla="*/ 225128 h 774621"/>
              <a:gd name="connsiteX2" fmla="*/ 178596 w 357190"/>
              <a:gd name="connsiteY2" fmla="*/ 1 h 774621"/>
              <a:gd name="connsiteX3" fmla="*/ 340779 w 357190"/>
              <a:gd name="connsiteY3" fmla="*/ 225129 h 774621"/>
              <a:gd name="connsiteX4" fmla="*/ 357191 w 357190"/>
              <a:gd name="connsiteY4" fmla="*/ 387312 h 774621"/>
              <a:gd name="connsiteX5" fmla="*/ 340779 w 357190"/>
              <a:gd name="connsiteY5" fmla="*/ 549495 h 774621"/>
              <a:gd name="connsiteX6" fmla="*/ 178596 w 357190"/>
              <a:gd name="connsiteY6" fmla="*/ 774623 h 774621"/>
              <a:gd name="connsiteX7" fmla="*/ 16413 w 357190"/>
              <a:gd name="connsiteY7" fmla="*/ 549495 h 774621"/>
              <a:gd name="connsiteX8" fmla="*/ 1 w 357190"/>
              <a:gd name="connsiteY8" fmla="*/ 387312 h 774621"/>
              <a:gd name="connsiteX9" fmla="*/ 0 w 357190"/>
              <a:gd name="connsiteY9" fmla="*/ 387311 h 7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90" h="774621">
                <a:moveTo>
                  <a:pt x="0" y="387311"/>
                </a:moveTo>
                <a:cubicBezTo>
                  <a:pt x="0" y="331313"/>
                  <a:pt x="5599" y="275980"/>
                  <a:pt x="16412" y="225128"/>
                </a:cubicBezTo>
                <a:cubicBezTo>
                  <a:pt x="45592" y="87895"/>
                  <a:pt x="108912" y="0"/>
                  <a:pt x="178596" y="1"/>
                </a:cubicBezTo>
                <a:cubicBezTo>
                  <a:pt x="248280" y="1"/>
                  <a:pt x="311599" y="87897"/>
                  <a:pt x="340779" y="225129"/>
                </a:cubicBezTo>
                <a:cubicBezTo>
                  <a:pt x="351592" y="275981"/>
                  <a:pt x="357191" y="331314"/>
                  <a:pt x="357191" y="387312"/>
                </a:cubicBezTo>
                <a:cubicBezTo>
                  <a:pt x="357191" y="443310"/>
                  <a:pt x="351592" y="498643"/>
                  <a:pt x="340779" y="549495"/>
                </a:cubicBezTo>
                <a:cubicBezTo>
                  <a:pt x="311600" y="686728"/>
                  <a:pt x="248279" y="774623"/>
                  <a:pt x="178596" y="774623"/>
                </a:cubicBezTo>
                <a:cubicBezTo>
                  <a:pt x="108912" y="774623"/>
                  <a:pt x="45592" y="686728"/>
                  <a:pt x="16413" y="549495"/>
                </a:cubicBezTo>
                <a:cubicBezTo>
                  <a:pt x="5600" y="498643"/>
                  <a:pt x="1" y="443310"/>
                  <a:pt x="1" y="387312"/>
                </a:cubicBezTo>
                <a:lnTo>
                  <a:pt x="0" y="38731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>
            <a:off x="7531597" y="3043701"/>
            <a:ext cx="357190" cy="926979"/>
          </a:xfrm>
          <a:custGeom>
            <a:avLst/>
            <a:gdLst>
              <a:gd name="connsiteX0" fmla="*/ 0 w 357190"/>
              <a:gd name="connsiteY0" fmla="*/ 387311 h 774621"/>
              <a:gd name="connsiteX1" fmla="*/ 16412 w 357190"/>
              <a:gd name="connsiteY1" fmla="*/ 225128 h 774621"/>
              <a:gd name="connsiteX2" fmla="*/ 178596 w 357190"/>
              <a:gd name="connsiteY2" fmla="*/ 1 h 774621"/>
              <a:gd name="connsiteX3" fmla="*/ 340779 w 357190"/>
              <a:gd name="connsiteY3" fmla="*/ 225129 h 774621"/>
              <a:gd name="connsiteX4" fmla="*/ 357191 w 357190"/>
              <a:gd name="connsiteY4" fmla="*/ 387312 h 774621"/>
              <a:gd name="connsiteX5" fmla="*/ 340779 w 357190"/>
              <a:gd name="connsiteY5" fmla="*/ 549495 h 774621"/>
              <a:gd name="connsiteX6" fmla="*/ 178596 w 357190"/>
              <a:gd name="connsiteY6" fmla="*/ 774623 h 774621"/>
              <a:gd name="connsiteX7" fmla="*/ 16413 w 357190"/>
              <a:gd name="connsiteY7" fmla="*/ 549495 h 774621"/>
              <a:gd name="connsiteX8" fmla="*/ 1 w 357190"/>
              <a:gd name="connsiteY8" fmla="*/ 387312 h 774621"/>
              <a:gd name="connsiteX9" fmla="*/ 0 w 357190"/>
              <a:gd name="connsiteY9" fmla="*/ 387311 h 77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190" h="774621">
                <a:moveTo>
                  <a:pt x="0" y="387311"/>
                </a:moveTo>
                <a:cubicBezTo>
                  <a:pt x="0" y="331313"/>
                  <a:pt x="5599" y="275980"/>
                  <a:pt x="16412" y="225128"/>
                </a:cubicBezTo>
                <a:cubicBezTo>
                  <a:pt x="45592" y="87895"/>
                  <a:pt x="108912" y="0"/>
                  <a:pt x="178596" y="1"/>
                </a:cubicBezTo>
                <a:cubicBezTo>
                  <a:pt x="248280" y="1"/>
                  <a:pt x="311599" y="87897"/>
                  <a:pt x="340779" y="225129"/>
                </a:cubicBezTo>
                <a:cubicBezTo>
                  <a:pt x="351592" y="275981"/>
                  <a:pt x="357191" y="331314"/>
                  <a:pt x="357191" y="387312"/>
                </a:cubicBezTo>
                <a:cubicBezTo>
                  <a:pt x="357191" y="443310"/>
                  <a:pt x="351592" y="498643"/>
                  <a:pt x="340779" y="549495"/>
                </a:cubicBezTo>
                <a:cubicBezTo>
                  <a:pt x="311600" y="686728"/>
                  <a:pt x="248279" y="774623"/>
                  <a:pt x="178596" y="774623"/>
                </a:cubicBezTo>
                <a:cubicBezTo>
                  <a:pt x="108912" y="774623"/>
                  <a:pt x="45592" y="686728"/>
                  <a:pt x="16413" y="549495"/>
                </a:cubicBezTo>
                <a:cubicBezTo>
                  <a:pt x="5600" y="498643"/>
                  <a:pt x="1" y="443310"/>
                  <a:pt x="1" y="387312"/>
                </a:cubicBezTo>
                <a:lnTo>
                  <a:pt x="0" y="38731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трелка углом вверх 132"/>
          <p:cNvSpPr/>
          <p:nvPr/>
        </p:nvSpPr>
        <p:spPr>
          <a:xfrm rot="7426461">
            <a:off x="5193136" y="3316089"/>
            <a:ext cx="245717" cy="537402"/>
          </a:xfrm>
          <a:prstGeom prst="bentUpArrow">
            <a:avLst>
              <a:gd name="adj1" fmla="val 19167"/>
              <a:gd name="adj2" fmla="val 25000"/>
              <a:gd name="adj3" fmla="val 408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 rot="1990482">
            <a:off x="4854899" y="3742347"/>
            <a:ext cx="6944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rgbClr val="384558"/>
                </a:solidFill>
              </a:rPr>
              <a:t>топливо</a:t>
            </a:r>
          </a:p>
        </p:txBody>
      </p:sp>
      <p:sp>
        <p:nvSpPr>
          <p:cNvPr id="135" name="Стрелка углом вверх 134"/>
          <p:cNvSpPr/>
          <p:nvPr/>
        </p:nvSpPr>
        <p:spPr>
          <a:xfrm rot="18221953" flipV="1">
            <a:off x="5045322" y="3543574"/>
            <a:ext cx="245717" cy="537402"/>
          </a:xfrm>
          <a:prstGeom prst="bentUpArrow">
            <a:avLst>
              <a:gd name="adj1" fmla="val 19167"/>
              <a:gd name="adj2" fmla="val 25000"/>
              <a:gd name="adj3" fmla="val 408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 rot="1996845">
            <a:off x="5044161" y="3415199"/>
            <a:ext cx="6078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rgbClr val="384558"/>
                </a:solidFill>
              </a:rPr>
              <a:t>воздух</a:t>
            </a:r>
          </a:p>
        </p:txBody>
      </p:sp>
      <p:sp>
        <p:nvSpPr>
          <p:cNvPr id="138" name="Равнобедренный треугольник 137"/>
          <p:cNvSpPr/>
          <p:nvPr/>
        </p:nvSpPr>
        <p:spPr>
          <a:xfrm rot="17937521">
            <a:off x="5768717" y="4020707"/>
            <a:ext cx="203885" cy="113452"/>
          </a:xfrm>
          <a:prstGeom prst="triangle">
            <a:avLst>
              <a:gd name="adj" fmla="val 513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39" name="Стрелка вправо 138"/>
          <p:cNvSpPr/>
          <p:nvPr/>
        </p:nvSpPr>
        <p:spPr>
          <a:xfrm rot="1796718">
            <a:off x="5893125" y="3998065"/>
            <a:ext cx="374188" cy="3955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0" name="Стрелка углом 139"/>
          <p:cNvSpPr/>
          <p:nvPr/>
        </p:nvSpPr>
        <p:spPr>
          <a:xfrm rot="5400000">
            <a:off x="8374522" y="4569754"/>
            <a:ext cx="242974" cy="214315"/>
          </a:xfrm>
          <a:prstGeom prst="bentArrow">
            <a:avLst>
              <a:gd name="adj1" fmla="val 8824"/>
              <a:gd name="adj2" fmla="val 18070"/>
              <a:gd name="adj3" fmla="val 47726"/>
              <a:gd name="adj4" fmla="val 4375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cxnSp>
        <p:nvCxnSpPr>
          <p:cNvPr id="141" name="Прямая соединительная линия 140"/>
          <p:cNvCxnSpPr>
            <a:stCxn id="146" idx="3"/>
          </p:cNvCxnSpPr>
          <p:nvPr/>
        </p:nvCxnSpPr>
        <p:spPr>
          <a:xfrm flipH="1" flipV="1">
            <a:off x="8317415" y="3719418"/>
            <a:ext cx="9499" cy="98693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8317415" y="2882216"/>
            <a:ext cx="214314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0800000">
            <a:off x="7960225" y="2490247"/>
            <a:ext cx="1588" cy="594364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960225" y="2490247"/>
            <a:ext cx="571504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Стрелка углом 144"/>
          <p:cNvSpPr/>
          <p:nvPr/>
        </p:nvSpPr>
        <p:spPr>
          <a:xfrm>
            <a:off x="8142942" y="2633123"/>
            <a:ext cx="531663" cy="361926"/>
          </a:xfrm>
          <a:prstGeom prst="bentArrow">
            <a:avLst>
              <a:gd name="adj1" fmla="val 6603"/>
              <a:gd name="adj2" fmla="val 10848"/>
              <a:gd name="adj3" fmla="val 47726"/>
              <a:gd name="adj4" fmla="val 4375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5736115" y="4645457"/>
            <a:ext cx="2590799" cy="121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/>
              <a:t>| | | | | | | | | | | | | | | | | | | | | | | | | | | | | | | | | | | | | | | | | | | | | | | | | | | | | | | | | | | | | | | | | | | | | | | | | | | | | | | | | | | | | | | | | </a:t>
            </a:r>
            <a:endParaRPr lang="ru-RU" sz="400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8603167" y="2550266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Газы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210116" y="4298333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[E]+O</a:t>
            </a:r>
            <a:r>
              <a:rPr lang="en-US" sz="1000" baseline="-25000" dirty="0" smtClean="0">
                <a:solidFill>
                  <a:srgbClr val="00B0F0"/>
                </a:solidFill>
              </a:rPr>
              <a:t>2</a:t>
            </a:r>
            <a:r>
              <a:rPr lang="en-US" sz="1000" dirty="0" smtClean="0">
                <a:solidFill>
                  <a:srgbClr val="00B0F0"/>
                </a:solidFill>
              </a:rPr>
              <a:t>=EO+Q </a:t>
            </a:r>
            <a:endParaRPr lang="ru-RU" sz="1000" dirty="0">
              <a:solidFill>
                <a:srgbClr val="00B0F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56454" y="3269242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Энергия плазмы</a:t>
            </a:r>
            <a:endParaRPr lang="ru-RU" sz="1100" b="1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5811325" y="3996063"/>
            <a:ext cx="1220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/>
              <a:t>Тепловая энергия</a:t>
            </a:r>
            <a:endParaRPr lang="ru-RU" sz="900" b="1" dirty="0"/>
          </a:p>
        </p:txBody>
      </p:sp>
      <p:cxnSp>
        <p:nvCxnSpPr>
          <p:cNvPr id="151" name="Прямая соединительная линия 150"/>
          <p:cNvCxnSpPr>
            <a:stCxn id="146" idx="1"/>
          </p:cNvCxnSpPr>
          <p:nvPr/>
        </p:nvCxnSpPr>
        <p:spPr>
          <a:xfrm rot="10800000" flipH="1">
            <a:off x="5736115" y="3086199"/>
            <a:ext cx="1588" cy="162015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0800000">
            <a:off x="5737703" y="3084611"/>
            <a:ext cx="2222522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8183655" y="3573048"/>
            <a:ext cx="419512" cy="233542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8183655" y="3298201"/>
            <a:ext cx="419512" cy="233542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8031604" y="3171202"/>
            <a:ext cx="573210" cy="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8291196" y="4539865"/>
            <a:ext cx="71438" cy="745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6961904" y="4038604"/>
            <a:ext cx="13756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2CO+O</a:t>
            </a:r>
            <a:r>
              <a:rPr lang="en-US" sz="1050" baseline="-25000" dirty="0" smtClean="0">
                <a:solidFill>
                  <a:srgbClr val="00B0F0"/>
                </a:solidFill>
              </a:rPr>
              <a:t>2</a:t>
            </a:r>
            <a:r>
              <a:rPr lang="ru-RU" sz="1050" dirty="0" smtClean="0">
                <a:solidFill>
                  <a:srgbClr val="00B0F0"/>
                </a:solidFill>
              </a:rPr>
              <a:t>→</a:t>
            </a:r>
            <a:r>
              <a:rPr lang="en-US" sz="1050" dirty="0" smtClean="0">
                <a:solidFill>
                  <a:srgbClr val="00B0F0"/>
                </a:solidFill>
              </a:rPr>
              <a:t>2CO</a:t>
            </a:r>
            <a:r>
              <a:rPr lang="en-US" sz="1050" baseline="-25000" dirty="0" smtClean="0">
                <a:solidFill>
                  <a:srgbClr val="00B0F0"/>
                </a:solidFill>
              </a:rPr>
              <a:t>2</a:t>
            </a:r>
            <a:r>
              <a:rPr lang="en-US" sz="1050" dirty="0" smtClean="0">
                <a:solidFill>
                  <a:srgbClr val="00B0F0"/>
                </a:solidFill>
              </a:rPr>
              <a:t> </a:t>
            </a:r>
            <a:r>
              <a:rPr lang="ru-RU" sz="1050" dirty="0" smtClean="0">
                <a:solidFill>
                  <a:srgbClr val="00B0F0"/>
                </a:solidFill>
              </a:rPr>
              <a:t>+</a:t>
            </a:r>
            <a:r>
              <a:rPr lang="en-US" sz="1050" dirty="0" smtClean="0">
                <a:solidFill>
                  <a:srgbClr val="00B0F0"/>
                </a:solidFill>
              </a:rPr>
              <a:t>Q</a:t>
            </a:r>
            <a:endParaRPr lang="ru-RU" sz="1050" dirty="0">
              <a:solidFill>
                <a:srgbClr val="00B0F0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403051" y="2504099"/>
            <a:ext cx="1244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Плазмотроны</a:t>
            </a:r>
            <a:endParaRPr lang="ru-RU" sz="1200" b="1" dirty="0"/>
          </a:p>
        </p:txBody>
      </p:sp>
      <p:sp>
        <p:nvSpPr>
          <p:cNvPr id="159" name="Стрелка вправо 158"/>
          <p:cNvSpPr/>
          <p:nvPr/>
        </p:nvSpPr>
        <p:spPr>
          <a:xfrm rot="5400000">
            <a:off x="5751994" y="2387760"/>
            <a:ext cx="404028" cy="130969"/>
          </a:xfrm>
          <a:prstGeom prst="rightArrow">
            <a:avLst>
              <a:gd name="adj1" fmla="val 17274"/>
              <a:gd name="adj2" fmla="val 12435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900685" y="2181076"/>
            <a:ext cx="44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Лом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4842020" y="2440945"/>
            <a:ext cx="118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tx2"/>
                </a:solidFill>
              </a:rPr>
              <a:t>Гранулированный чугун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162" name="Стрелка углом 161"/>
          <p:cNvSpPr/>
          <p:nvPr/>
        </p:nvSpPr>
        <p:spPr>
          <a:xfrm rot="5400000">
            <a:off x="5371971" y="2387901"/>
            <a:ext cx="415387" cy="879656"/>
          </a:xfrm>
          <a:prstGeom prst="bentArrow">
            <a:avLst>
              <a:gd name="adj1" fmla="val 7414"/>
              <a:gd name="adj2" fmla="val 15144"/>
              <a:gd name="adj3" fmla="val 42567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3" name="TextBox 162"/>
          <p:cNvSpPr txBox="1"/>
          <p:nvPr/>
        </p:nvSpPr>
        <p:spPr>
          <a:xfrm>
            <a:off x="8245977" y="3679533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Фурма</a:t>
            </a:r>
            <a:endParaRPr lang="ru-RU" dirty="0"/>
          </a:p>
        </p:txBody>
      </p:sp>
      <p:sp>
        <p:nvSpPr>
          <p:cNvPr id="164" name="Стрелка вправо 163"/>
          <p:cNvSpPr/>
          <p:nvPr/>
        </p:nvSpPr>
        <p:spPr>
          <a:xfrm rot="9102744">
            <a:off x="8291902" y="3396588"/>
            <a:ext cx="507893" cy="130969"/>
          </a:xfrm>
          <a:prstGeom prst="rightArrow">
            <a:avLst>
              <a:gd name="adj1" fmla="val 17274"/>
              <a:gd name="adj2" fmla="val 12435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8674605" y="313330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O</a:t>
            </a:r>
            <a:r>
              <a:rPr lang="en-US" sz="1200" baseline="-25000" dirty="0" smtClean="0">
                <a:solidFill>
                  <a:srgbClr val="00B0F0"/>
                </a:solidFill>
              </a:rPr>
              <a:t>2</a:t>
            </a:r>
            <a:endParaRPr lang="ru-RU" sz="1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8291196" y="4401837"/>
            <a:ext cx="71438" cy="745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трелка вправо 166"/>
          <p:cNvSpPr/>
          <p:nvPr/>
        </p:nvSpPr>
        <p:spPr>
          <a:xfrm>
            <a:off x="8388852" y="4401837"/>
            <a:ext cx="214316" cy="83767"/>
          </a:xfrm>
          <a:prstGeom prst="rightArrow">
            <a:avLst>
              <a:gd name="adj1" fmla="val 31436"/>
              <a:gd name="adj2" fmla="val 10999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517223" y="4349325"/>
            <a:ext cx="719581" cy="22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Металл </a:t>
            </a:r>
          </a:p>
        </p:txBody>
      </p:sp>
      <p:sp>
        <p:nvSpPr>
          <p:cNvPr id="169" name="Стрелка вправо 168"/>
          <p:cNvSpPr/>
          <p:nvPr/>
        </p:nvSpPr>
        <p:spPr>
          <a:xfrm>
            <a:off x="1024829" y="2690140"/>
            <a:ext cx="1071570" cy="40481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0" name="Равнобедренный треугольник 169"/>
          <p:cNvSpPr/>
          <p:nvPr/>
        </p:nvSpPr>
        <p:spPr>
          <a:xfrm rot="16200000">
            <a:off x="845381" y="2811554"/>
            <a:ext cx="201732" cy="161988"/>
          </a:xfrm>
          <a:prstGeom prst="triangle">
            <a:avLst>
              <a:gd name="adj" fmla="val 5138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трелка вниз 170"/>
          <p:cNvSpPr/>
          <p:nvPr/>
        </p:nvSpPr>
        <p:spPr>
          <a:xfrm>
            <a:off x="6102837" y="4338854"/>
            <a:ext cx="71438" cy="153037"/>
          </a:xfrm>
          <a:prstGeom prst="downArrow">
            <a:avLst>
              <a:gd name="adj1" fmla="val 33333"/>
              <a:gd name="adj2" fmla="val 103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8295602" y="4767245"/>
            <a:ext cx="546946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Шлак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6613673" y="4706349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Подина печи</a:t>
            </a:r>
          </a:p>
        </p:txBody>
      </p:sp>
      <p:sp>
        <p:nvSpPr>
          <p:cNvPr id="174" name="Стрелка вправо 173"/>
          <p:cNvSpPr/>
          <p:nvPr/>
        </p:nvSpPr>
        <p:spPr>
          <a:xfrm rot="16200000">
            <a:off x="8852327" y="2434827"/>
            <a:ext cx="285752" cy="130969"/>
          </a:xfrm>
          <a:prstGeom prst="rightArrow">
            <a:avLst>
              <a:gd name="adj1" fmla="val 17274"/>
              <a:gd name="adj2" fmla="val 12435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8072462" y="2071684"/>
            <a:ext cx="1040931" cy="2143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Газоочистка</a:t>
            </a:r>
            <a:endParaRPr lang="ru-RU" sz="1100" dirty="0"/>
          </a:p>
        </p:txBody>
      </p:sp>
      <p:pic>
        <p:nvPicPr>
          <p:cNvPr id="1045" name="Picture 21" descr="https://im0-tub-ru.yandex.net/i?id=2734f377470823c9c569ad02c9bb80d8-l&amp;n=13"/>
          <p:cNvPicPr>
            <a:picLocks noChangeAspect="1" noChangeArrowheads="1"/>
          </p:cNvPicPr>
          <p:nvPr/>
        </p:nvPicPr>
        <p:blipFill>
          <a:blip r:embed="rId6" cstate="print"/>
          <a:srcRect l="9557" t="13732" r="11017" b="12670"/>
          <a:stretch>
            <a:fillRect/>
          </a:stretch>
        </p:blipFill>
        <p:spPr bwMode="auto">
          <a:xfrm>
            <a:off x="7960224" y="571487"/>
            <a:ext cx="1183807" cy="82198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43042" y="285734"/>
            <a:ext cx="750092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Оптимистический сценарий</a:t>
            </a:r>
            <a:endParaRPr lang="ru-RU" sz="2000" b="1" dirty="0">
              <a:solidFill>
                <a:srgbClr val="ECF664"/>
              </a:solidFill>
            </a:endParaRPr>
          </a:p>
        </p:txBody>
      </p:sp>
      <p:pic>
        <p:nvPicPr>
          <p:cNvPr id="44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sp>
        <p:nvSpPr>
          <p:cNvPr id="177" name="Shape 188"/>
          <p:cNvSpPr/>
          <p:nvPr/>
        </p:nvSpPr>
        <p:spPr>
          <a:xfrm>
            <a:off x="1313352" y="1785932"/>
            <a:ext cx="3401524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chemeClr val="tx2"/>
                </a:solidFill>
                <a:latin typeface="Lato Light"/>
                <a:ea typeface="+mn-ea"/>
                <a:cs typeface="Lato Light"/>
              </a:rPr>
              <a:t>Кольцевая печь  </a:t>
            </a:r>
            <a:endParaRPr lang="en-US" sz="1800" dirty="0">
              <a:solidFill>
                <a:schemeClr val="tx2"/>
              </a:solidFill>
              <a:latin typeface="Lato Light"/>
              <a:ea typeface="+mn-ea"/>
              <a:cs typeface="Lato Light"/>
            </a:endParaRPr>
          </a:p>
        </p:txBody>
      </p:sp>
      <p:sp>
        <p:nvSpPr>
          <p:cNvPr id="178" name="Shape 188"/>
          <p:cNvSpPr/>
          <p:nvPr/>
        </p:nvSpPr>
        <p:spPr>
          <a:xfrm>
            <a:off x="4901926" y="1785932"/>
            <a:ext cx="3099098" cy="424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800" dirty="0" err="1" smtClean="0">
                <a:solidFill>
                  <a:schemeClr val="tx2"/>
                </a:solidFill>
                <a:latin typeface="Lato Light"/>
                <a:ea typeface="+mn-ea"/>
                <a:cs typeface="Lato Light"/>
              </a:rPr>
              <a:t>Плазменно</a:t>
            </a:r>
            <a:r>
              <a:rPr lang="ru-RU" sz="1800" dirty="0" smtClean="0">
                <a:solidFill>
                  <a:schemeClr val="tx2"/>
                </a:solidFill>
                <a:latin typeface="Lato Light"/>
                <a:ea typeface="+mn-ea"/>
                <a:cs typeface="Lato Light"/>
              </a:rPr>
              <a:t> – дуговая печь</a:t>
            </a:r>
            <a:endParaRPr lang="en-US" sz="1800" dirty="0">
              <a:solidFill>
                <a:schemeClr val="tx2"/>
              </a:solidFill>
              <a:latin typeface="Lato Light"/>
              <a:ea typeface="+mn-ea"/>
              <a:cs typeface="Lato Light"/>
            </a:endParaRPr>
          </a:p>
        </p:txBody>
      </p:sp>
      <p:sp>
        <p:nvSpPr>
          <p:cNvPr id="179" name="Стрелка вправо 178"/>
          <p:cNvSpPr/>
          <p:nvPr/>
        </p:nvSpPr>
        <p:spPr>
          <a:xfrm>
            <a:off x="4000496" y="3159254"/>
            <a:ext cx="962257" cy="48082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245713" y="2769965"/>
            <a:ext cx="214314" cy="3572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6919293" y="2755589"/>
            <a:ext cx="214314" cy="3572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603035" y="2751002"/>
            <a:ext cx="214314" cy="3572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 rot="1729625">
            <a:off x="5470623" y="3888050"/>
            <a:ext cx="374032" cy="1406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43042" y="285734"/>
            <a:ext cx="750429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Оценка экономической эффективности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0358" y="-2700294"/>
            <a:ext cx="374170" cy="250068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72760" y="-2153053"/>
            <a:ext cx="1734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chemeClr val="accent1"/>
                </a:solidFill>
                <a:latin typeface="Lato Light"/>
                <a:cs typeface="Lato Light"/>
              </a:rPr>
              <a:t>Механические свойства</a:t>
            </a:r>
          </a:p>
        </p:txBody>
      </p:sp>
      <p:sp>
        <p:nvSpPr>
          <p:cNvPr id="36" name="Нашивка 35"/>
          <p:cNvSpPr/>
          <p:nvPr/>
        </p:nvSpPr>
        <p:spPr>
          <a:xfrm rot="19231410">
            <a:off x="9439299" y="-2324393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8515658">
            <a:off x="7352053" y="-1644809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2024506">
            <a:off x="9437992" y="-1636135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13615706">
            <a:off x="7417092" y="-2375960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8347720" y="-2666250"/>
            <a:ext cx="976808" cy="216024"/>
          </a:xfrm>
          <a:custGeom>
            <a:avLst/>
            <a:gdLst>
              <a:gd name="connsiteX0" fmla="*/ 2665791 w 15392400"/>
              <a:gd name="connsiteY0" fmla="*/ 1676400 h 7305524"/>
              <a:gd name="connsiteX1" fmla="*/ 2752876 w 15392400"/>
              <a:gd name="connsiteY1" fmla="*/ 1386115 h 7305524"/>
              <a:gd name="connsiteX2" fmla="*/ 3159276 w 15392400"/>
              <a:gd name="connsiteY2" fmla="*/ 849086 h 7305524"/>
              <a:gd name="connsiteX3" fmla="*/ 3347962 w 15392400"/>
              <a:gd name="connsiteY3" fmla="*/ 1879600 h 7305524"/>
              <a:gd name="connsiteX4" fmla="*/ 3478591 w 15392400"/>
              <a:gd name="connsiteY4" fmla="*/ 3142343 h 7305524"/>
              <a:gd name="connsiteX5" fmla="*/ 2927048 w 15392400"/>
              <a:gd name="connsiteY5" fmla="*/ 3955143 h 7305524"/>
              <a:gd name="connsiteX6" fmla="*/ 3652762 w 15392400"/>
              <a:gd name="connsiteY6" fmla="*/ 1516743 h 7305524"/>
              <a:gd name="connsiteX7" fmla="*/ 3667276 w 15392400"/>
              <a:gd name="connsiteY7" fmla="*/ 3302000 h 7305524"/>
              <a:gd name="connsiteX8" fmla="*/ 3957562 w 15392400"/>
              <a:gd name="connsiteY8" fmla="*/ 1240972 h 7305524"/>
              <a:gd name="connsiteX9" fmla="*/ 4276876 w 15392400"/>
              <a:gd name="connsiteY9" fmla="*/ 631372 h 7305524"/>
              <a:gd name="connsiteX10" fmla="*/ 5046134 w 15392400"/>
              <a:gd name="connsiteY10" fmla="*/ 1429658 h 7305524"/>
              <a:gd name="connsiteX11" fmla="*/ 4117219 w 15392400"/>
              <a:gd name="connsiteY11" fmla="*/ 718458 h 7305524"/>
              <a:gd name="connsiteX12" fmla="*/ 3841448 w 15392400"/>
              <a:gd name="connsiteY12" fmla="*/ 1981200 h 7305524"/>
              <a:gd name="connsiteX13" fmla="*/ 4233334 w 15392400"/>
              <a:gd name="connsiteY13" fmla="*/ 3824515 h 7305524"/>
              <a:gd name="connsiteX14" fmla="*/ 4625219 w 15392400"/>
              <a:gd name="connsiteY14" fmla="*/ 2416629 h 7305524"/>
              <a:gd name="connsiteX15" fmla="*/ 5684762 w 15392400"/>
              <a:gd name="connsiteY15" fmla="*/ 2344058 h 7305524"/>
              <a:gd name="connsiteX16" fmla="*/ 5554134 w 15392400"/>
              <a:gd name="connsiteY16" fmla="*/ 1995715 h 7305524"/>
              <a:gd name="connsiteX17" fmla="*/ 5496076 w 15392400"/>
              <a:gd name="connsiteY17" fmla="*/ 3476172 h 7305524"/>
              <a:gd name="connsiteX18" fmla="*/ 4654248 w 15392400"/>
              <a:gd name="connsiteY18" fmla="*/ 3635829 h 7305524"/>
              <a:gd name="connsiteX19" fmla="*/ 4407505 w 15392400"/>
              <a:gd name="connsiteY19" fmla="*/ 3098800 h 7305524"/>
              <a:gd name="connsiteX20" fmla="*/ 5496076 w 15392400"/>
              <a:gd name="connsiteY20" fmla="*/ 3650343 h 7305524"/>
              <a:gd name="connsiteX21" fmla="*/ 5467048 w 15392400"/>
              <a:gd name="connsiteY21" fmla="*/ 2402115 h 7305524"/>
              <a:gd name="connsiteX22" fmla="*/ 5713791 w 15392400"/>
              <a:gd name="connsiteY22" fmla="*/ 3519715 h 7305524"/>
              <a:gd name="connsiteX23" fmla="*/ 6047619 w 15392400"/>
              <a:gd name="connsiteY23" fmla="*/ 2402115 h 7305524"/>
              <a:gd name="connsiteX24" fmla="*/ 6221791 w 15392400"/>
              <a:gd name="connsiteY24" fmla="*/ 1981200 h 7305524"/>
              <a:gd name="connsiteX25" fmla="*/ 6047619 w 15392400"/>
              <a:gd name="connsiteY25" fmla="*/ 1850572 h 7305524"/>
              <a:gd name="connsiteX26" fmla="*/ 5670248 w 15392400"/>
              <a:gd name="connsiteY26" fmla="*/ 5972629 h 7305524"/>
              <a:gd name="connsiteX27" fmla="*/ 4668762 w 15392400"/>
              <a:gd name="connsiteY27" fmla="*/ 6625772 h 7305524"/>
              <a:gd name="connsiteX28" fmla="*/ 6279848 w 15392400"/>
              <a:gd name="connsiteY28" fmla="*/ 1894115 h 7305524"/>
              <a:gd name="connsiteX29" fmla="*/ 6207276 w 15392400"/>
              <a:gd name="connsiteY29" fmla="*/ 3287486 h 7305524"/>
              <a:gd name="connsiteX30" fmla="*/ 6758819 w 15392400"/>
              <a:gd name="connsiteY30" fmla="*/ 2953658 h 7305524"/>
              <a:gd name="connsiteX31" fmla="*/ 6628191 w 15392400"/>
              <a:gd name="connsiteY31" fmla="*/ 3258458 h 7305524"/>
              <a:gd name="connsiteX32" fmla="*/ 6889448 w 15392400"/>
              <a:gd name="connsiteY32" fmla="*/ 3258458 h 7305524"/>
              <a:gd name="connsiteX33" fmla="*/ 7136191 w 15392400"/>
              <a:gd name="connsiteY33" fmla="*/ 1865086 h 7305524"/>
              <a:gd name="connsiteX34" fmla="*/ 7716762 w 15392400"/>
              <a:gd name="connsiteY34" fmla="*/ 1618343 h 7305524"/>
              <a:gd name="connsiteX35" fmla="*/ 7339391 w 15392400"/>
              <a:gd name="connsiteY35" fmla="*/ 3055258 h 7305524"/>
              <a:gd name="connsiteX36" fmla="*/ 7658705 w 15392400"/>
              <a:gd name="connsiteY36" fmla="*/ 3040743 h 7305524"/>
              <a:gd name="connsiteX37" fmla="*/ 8108648 w 15392400"/>
              <a:gd name="connsiteY37" fmla="*/ 1748972 h 7305524"/>
              <a:gd name="connsiteX38" fmla="*/ 8616648 w 15392400"/>
              <a:gd name="connsiteY38" fmla="*/ 1589315 h 7305524"/>
              <a:gd name="connsiteX39" fmla="*/ 7978019 w 15392400"/>
              <a:gd name="connsiteY39" fmla="*/ 3287486 h 7305524"/>
              <a:gd name="connsiteX40" fmla="*/ 8906934 w 15392400"/>
              <a:gd name="connsiteY40" fmla="*/ 3345543 h 7305524"/>
              <a:gd name="connsiteX41" fmla="*/ 10822819 w 15392400"/>
              <a:gd name="connsiteY41" fmla="*/ 2097315 h 7305524"/>
              <a:gd name="connsiteX42" fmla="*/ 11055048 w 15392400"/>
              <a:gd name="connsiteY42" fmla="*/ 297543 h 7305524"/>
              <a:gd name="connsiteX43" fmla="*/ 9414934 w 15392400"/>
              <a:gd name="connsiteY43" fmla="*/ 732972 h 7305524"/>
              <a:gd name="connsiteX44" fmla="*/ 10634134 w 15392400"/>
              <a:gd name="connsiteY44" fmla="*/ 4695372 h 7305524"/>
              <a:gd name="connsiteX45" fmla="*/ 12056534 w 15392400"/>
              <a:gd name="connsiteY45" fmla="*/ 6698343 h 7305524"/>
              <a:gd name="connsiteX46" fmla="*/ 13711162 w 15392400"/>
              <a:gd name="connsiteY46" fmla="*/ 3897086 h 7305524"/>
              <a:gd name="connsiteX47" fmla="*/ 1969105 w 15392400"/>
              <a:gd name="connsiteY47" fmla="*/ 4376058 h 7305524"/>
              <a:gd name="connsiteX48" fmla="*/ 1896534 w 15392400"/>
              <a:gd name="connsiteY48" fmla="*/ 5798458 h 7305524"/>
              <a:gd name="connsiteX49" fmla="*/ 4131734 w 15392400"/>
              <a:gd name="connsiteY49" fmla="*/ 4637315 h 7305524"/>
              <a:gd name="connsiteX50" fmla="*/ 4233334 w 15392400"/>
              <a:gd name="connsiteY50" fmla="*/ 3868058 h 7305524"/>
              <a:gd name="connsiteX51" fmla="*/ 4015619 w 15392400"/>
              <a:gd name="connsiteY51" fmla="*/ 5885543 h 73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92400" h="7305524">
                <a:moveTo>
                  <a:pt x="2665791" y="1676400"/>
                </a:moveTo>
                <a:cubicBezTo>
                  <a:pt x="2668209" y="1600200"/>
                  <a:pt x="2670628" y="1524001"/>
                  <a:pt x="2752876" y="1386115"/>
                </a:cubicBezTo>
                <a:cubicBezTo>
                  <a:pt x="2835124" y="1248229"/>
                  <a:pt x="3060095" y="766839"/>
                  <a:pt x="3159276" y="849086"/>
                </a:cubicBezTo>
                <a:cubicBezTo>
                  <a:pt x="3258457" y="931333"/>
                  <a:pt x="3294743" y="1497391"/>
                  <a:pt x="3347962" y="1879600"/>
                </a:cubicBezTo>
                <a:cubicBezTo>
                  <a:pt x="3401181" y="2261809"/>
                  <a:pt x="3548743" y="2796419"/>
                  <a:pt x="3478591" y="3142343"/>
                </a:cubicBezTo>
                <a:cubicBezTo>
                  <a:pt x="3408439" y="3488267"/>
                  <a:pt x="2898019" y="4226076"/>
                  <a:pt x="2927048" y="3955143"/>
                </a:cubicBezTo>
                <a:cubicBezTo>
                  <a:pt x="2956076" y="3684210"/>
                  <a:pt x="3529391" y="1625600"/>
                  <a:pt x="3652762" y="1516743"/>
                </a:cubicBezTo>
                <a:cubicBezTo>
                  <a:pt x="3776133" y="1407886"/>
                  <a:pt x="3616476" y="3347962"/>
                  <a:pt x="3667276" y="3302000"/>
                </a:cubicBezTo>
                <a:cubicBezTo>
                  <a:pt x="3718076" y="3256038"/>
                  <a:pt x="3855962" y="1686077"/>
                  <a:pt x="3957562" y="1240972"/>
                </a:cubicBezTo>
                <a:cubicBezTo>
                  <a:pt x="4059162" y="795867"/>
                  <a:pt x="4095447" y="599924"/>
                  <a:pt x="4276876" y="631372"/>
                </a:cubicBezTo>
                <a:cubicBezTo>
                  <a:pt x="4458305" y="662820"/>
                  <a:pt x="5072743" y="1415144"/>
                  <a:pt x="5046134" y="1429658"/>
                </a:cubicBezTo>
                <a:cubicBezTo>
                  <a:pt x="5019525" y="1444172"/>
                  <a:pt x="4318000" y="626534"/>
                  <a:pt x="4117219" y="718458"/>
                </a:cubicBezTo>
                <a:cubicBezTo>
                  <a:pt x="3916438" y="810382"/>
                  <a:pt x="3822095" y="1463524"/>
                  <a:pt x="3841448" y="1981200"/>
                </a:cubicBezTo>
                <a:cubicBezTo>
                  <a:pt x="3860800" y="2498876"/>
                  <a:pt x="4102705" y="3751944"/>
                  <a:pt x="4233334" y="3824515"/>
                </a:cubicBezTo>
                <a:cubicBezTo>
                  <a:pt x="4363962" y="3897087"/>
                  <a:pt x="4383314" y="2663372"/>
                  <a:pt x="4625219" y="2416629"/>
                </a:cubicBezTo>
                <a:cubicBezTo>
                  <a:pt x="4867124" y="2169886"/>
                  <a:pt x="5529943" y="2414210"/>
                  <a:pt x="5684762" y="2344058"/>
                </a:cubicBezTo>
                <a:cubicBezTo>
                  <a:pt x="5839581" y="2273906"/>
                  <a:pt x="5585582" y="1807029"/>
                  <a:pt x="5554134" y="1995715"/>
                </a:cubicBezTo>
                <a:cubicBezTo>
                  <a:pt x="5522686" y="2184401"/>
                  <a:pt x="5646057" y="3202820"/>
                  <a:pt x="5496076" y="3476172"/>
                </a:cubicBezTo>
                <a:cubicBezTo>
                  <a:pt x="5346095" y="3749524"/>
                  <a:pt x="4835676" y="3698724"/>
                  <a:pt x="4654248" y="3635829"/>
                </a:cubicBezTo>
                <a:cubicBezTo>
                  <a:pt x="4472820" y="3572934"/>
                  <a:pt x="4267200" y="3096381"/>
                  <a:pt x="4407505" y="3098800"/>
                </a:cubicBezTo>
                <a:cubicBezTo>
                  <a:pt x="4547810" y="3101219"/>
                  <a:pt x="5319485" y="3766457"/>
                  <a:pt x="5496076" y="3650343"/>
                </a:cubicBezTo>
                <a:cubicBezTo>
                  <a:pt x="5672667" y="3534229"/>
                  <a:pt x="5430762" y="2423886"/>
                  <a:pt x="5467048" y="2402115"/>
                </a:cubicBezTo>
                <a:cubicBezTo>
                  <a:pt x="5503334" y="2380344"/>
                  <a:pt x="5617029" y="3519715"/>
                  <a:pt x="5713791" y="3519715"/>
                </a:cubicBezTo>
                <a:cubicBezTo>
                  <a:pt x="5810553" y="3519715"/>
                  <a:pt x="5962952" y="2658534"/>
                  <a:pt x="6047619" y="2402115"/>
                </a:cubicBezTo>
                <a:cubicBezTo>
                  <a:pt x="6132286" y="2145696"/>
                  <a:pt x="6221791" y="2073124"/>
                  <a:pt x="6221791" y="1981200"/>
                </a:cubicBezTo>
                <a:cubicBezTo>
                  <a:pt x="6221791" y="1889276"/>
                  <a:pt x="6139543" y="1185334"/>
                  <a:pt x="6047619" y="1850572"/>
                </a:cubicBezTo>
                <a:cubicBezTo>
                  <a:pt x="5955695" y="2515810"/>
                  <a:pt x="5900057" y="5176762"/>
                  <a:pt x="5670248" y="5972629"/>
                </a:cubicBezTo>
                <a:cubicBezTo>
                  <a:pt x="5440439" y="6768496"/>
                  <a:pt x="4567162" y="7305524"/>
                  <a:pt x="4668762" y="6625772"/>
                </a:cubicBezTo>
                <a:cubicBezTo>
                  <a:pt x="4770362" y="5946020"/>
                  <a:pt x="6023429" y="2450496"/>
                  <a:pt x="6279848" y="1894115"/>
                </a:cubicBezTo>
                <a:cubicBezTo>
                  <a:pt x="6536267" y="1337734"/>
                  <a:pt x="6127447" y="3110895"/>
                  <a:pt x="6207276" y="3287486"/>
                </a:cubicBezTo>
                <a:cubicBezTo>
                  <a:pt x="6287105" y="3464077"/>
                  <a:pt x="6688667" y="2958496"/>
                  <a:pt x="6758819" y="2953658"/>
                </a:cubicBezTo>
                <a:cubicBezTo>
                  <a:pt x="6828971" y="2948820"/>
                  <a:pt x="6606420" y="3207658"/>
                  <a:pt x="6628191" y="3258458"/>
                </a:cubicBezTo>
                <a:cubicBezTo>
                  <a:pt x="6649962" y="3309258"/>
                  <a:pt x="6804781" y="3490687"/>
                  <a:pt x="6889448" y="3258458"/>
                </a:cubicBezTo>
                <a:cubicBezTo>
                  <a:pt x="6974115" y="3026229"/>
                  <a:pt x="6998305" y="2138439"/>
                  <a:pt x="7136191" y="1865086"/>
                </a:cubicBezTo>
                <a:cubicBezTo>
                  <a:pt x="7274077" y="1591733"/>
                  <a:pt x="7682895" y="1419981"/>
                  <a:pt x="7716762" y="1618343"/>
                </a:cubicBezTo>
                <a:cubicBezTo>
                  <a:pt x="7750629" y="1816705"/>
                  <a:pt x="7349067" y="2818191"/>
                  <a:pt x="7339391" y="3055258"/>
                </a:cubicBezTo>
                <a:cubicBezTo>
                  <a:pt x="7329715" y="3292325"/>
                  <a:pt x="7530496" y="3258457"/>
                  <a:pt x="7658705" y="3040743"/>
                </a:cubicBezTo>
                <a:cubicBezTo>
                  <a:pt x="7786914" y="2823029"/>
                  <a:pt x="7948991" y="1990877"/>
                  <a:pt x="8108648" y="1748972"/>
                </a:cubicBezTo>
                <a:cubicBezTo>
                  <a:pt x="8268305" y="1507067"/>
                  <a:pt x="8638419" y="1332896"/>
                  <a:pt x="8616648" y="1589315"/>
                </a:cubicBezTo>
                <a:cubicBezTo>
                  <a:pt x="8594877" y="1845734"/>
                  <a:pt x="7929638" y="2994781"/>
                  <a:pt x="7978019" y="3287486"/>
                </a:cubicBezTo>
                <a:cubicBezTo>
                  <a:pt x="8026400" y="3580191"/>
                  <a:pt x="8432801" y="3543905"/>
                  <a:pt x="8906934" y="3345543"/>
                </a:cubicBezTo>
                <a:cubicBezTo>
                  <a:pt x="9381067" y="3147181"/>
                  <a:pt x="10464800" y="2605315"/>
                  <a:pt x="10822819" y="2097315"/>
                </a:cubicBezTo>
                <a:cubicBezTo>
                  <a:pt x="11180838" y="1589315"/>
                  <a:pt x="11289696" y="524933"/>
                  <a:pt x="11055048" y="297543"/>
                </a:cubicBezTo>
                <a:cubicBezTo>
                  <a:pt x="10820401" y="70152"/>
                  <a:pt x="9485086" y="0"/>
                  <a:pt x="9414934" y="732972"/>
                </a:cubicBezTo>
                <a:cubicBezTo>
                  <a:pt x="9344782" y="1465944"/>
                  <a:pt x="10193867" y="3701144"/>
                  <a:pt x="10634134" y="4695372"/>
                </a:cubicBezTo>
                <a:cubicBezTo>
                  <a:pt x="11074401" y="5689601"/>
                  <a:pt x="11543696" y="6831391"/>
                  <a:pt x="12056534" y="6698343"/>
                </a:cubicBezTo>
                <a:cubicBezTo>
                  <a:pt x="12569372" y="6565295"/>
                  <a:pt x="15392400" y="4284133"/>
                  <a:pt x="13711162" y="3897086"/>
                </a:cubicBezTo>
                <a:cubicBezTo>
                  <a:pt x="12029924" y="3510039"/>
                  <a:pt x="3938210" y="4059163"/>
                  <a:pt x="1969105" y="4376058"/>
                </a:cubicBezTo>
                <a:cubicBezTo>
                  <a:pt x="0" y="4692953"/>
                  <a:pt x="1536096" y="5754915"/>
                  <a:pt x="1896534" y="5798458"/>
                </a:cubicBezTo>
                <a:cubicBezTo>
                  <a:pt x="2256972" y="5842001"/>
                  <a:pt x="3742267" y="4959048"/>
                  <a:pt x="4131734" y="4637315"/>
                </a:cubicBezTo>
                <a:cubicBezTo>
                  <a:pt x="4521201" y="4315582"/>
                  <a:pt x="4252686" y="3660020"/>
                  <a:pt x="4233334" y="3868058"/>
                </a:cubicBezTo>
                <a:cubicBezTo>
                  <a:pt x="4213982" y="4076096"/>
                  <a:pt x="3205238" y="6746724"/>
                  <a:pt x="4015619" y="5885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841300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12</a:t>
            </a:r>
            <a:endParaRPr lang="ru-RU" sz="1600" b="1" dirty="0"/>
          </a:p>
        </p:txBody>
      </p:sp>
      <p:sp>
        <p:nvSpPr>
          <p:cNvPr id="41" name="Shape 188"/>
          <p:cNvSpPr/>
          <p:nvPr/>
        </p:nvSpPr>
        <p:spPr>
          <a:xfrm>
            <a:off x="285720" y="571486"/>
            <a:ext cx="3557816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Эффективность</a:t>
            </a:r>
            <a:endParaRPr lang="en-US" sz="1800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0347" y="1047689"/>
          <a:ext cx="3860149" cy="2009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827"/>
                <a:gridCol w="1357322"/>
              </a:tblGrid>
              <a:tr h="281041"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Показатели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1 Этап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9632">
                <a:tc>
                  <a:txBody>
                    <a:bodyPr/>
                    <a:lstStyle/>
                    <a:p>
                      <a:pPr marL="0" marR="0" indent="0" algn="l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Капитальные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затраты, млн. руб.</a:t>
                      </a:r>
                      <a:endParaRPr lang="ru-RU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32">
                <a:tc>
                  <a:txBody>
                    <a:bodyPr/>
                    <a:lstStyle/>
                    <a:p>
                      <a:pPr marL="0" marR="0" indent="0" algn="l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NPV,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/>
                        <a:t>1 </a:t>
                      </a:r>
                      <a:r>
                        <a:rPr lang="ru-RU" sz="1600" dirty="0" smtClean="0"/>
                        <a:t>951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PI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1,31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DPP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, годы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IRR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</a:rPr>
                        <a:t>,%</a:t>
                      </a: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dirty="0"/>
                        <a:t>2</a:t>
                      </a:r>
                      <a:r>
                        <a:rPr lang="ru-RU" sz="1600" dirty="0" smtClean="0"/>
                        <a:t>3,86</a:t>
                      </a:r>
                      <a:endParaRPr lang="ru-RU" sz="16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graphicFrame>
        <p:nvGraphicFramePr>
          <p:cNvPr id="25" name="Диаграмма 24"/>
          <p:cNvGraphicFramePr/>
          <p:nvPr/>
        </p:nvGraphicFramePr>
        <p:xfrm>
          <a:off x="4214810" y="1285866"/>
          <a:ext cx="4735548" cy="156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Shape 188"/>
          <p:cNvSpPr/>
          <p:nvPr/>
        </p:nvSpPr>
        <p:spPr>
          <a:xfrm>
            <a:off x="5074595" y="642924"/>
            <a:ext cx="3143272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fontAlgn="b"/>
            <a:r>
              <a:rPr lang="ru-RU" sz="1800" dirty="0" smtClean="0">
                <a:solidFill>
                  <a:srgbClr val="0E80C9"/>
                </a:solidFill>
                <a:latin typeface="+mn-lt"/>
              </a:rPr>
              <a:t>График окупаемости</a:t>
            </a:r>
            <a:endParaRPr lang="ru-RU" sz="1800" dirty="0">
              <a:solidFill>
                <a:srgbClr val="0E80C9"/>
              </a:solidFill>
              <a:latin typeface="+mn-lt"/>
            </a:endParaRPr>
          </a:p>
        </p:txBody>
      </p:sp>
      <p:sp>
        <p:nvSpPr>
          <p:cNvPr id="35" name="Shape 188"/>
          <p:cNvSpPr/>
          <p:nvPr/>
        </p:nvSpPr>
        <p:spPr>
          <a:xfrm>
            <a:off x="3014448" y="3071816"/>
            <a:ext cx="3557816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Диаграмма </a:t>
            </a:r>
            <a:r>
              <a:rPr lang="ru-RU" dirty="0" err="1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Гантта</a:t>
            </a:r>
            <a:endParaRPr lang="en-US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6"/>
          <a:srcRect l="13612" t="20654" r="17731" b="56671"/>
          <a:stretch>
            <a:fillRect/>
          </a:stretch>
        </p:blipFill>
        <p:spPr bwMode="auto">
          <a:xfrm>
            <a:off x="928663" y="3571882"/>
            <a:ext cx="74190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643042" y="285734"/>
            <a:ext cx="750429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Анализ рисков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0358" y="-2700294"/>
            <a:ext cx="374170" cy="250068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72760" y="-2153053"/>
            <a:ext cx="1734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chemeClr val="accent1"/>
                </a:solidFill>
                <a:latin typeface="Lato Light"/>
                <a:cs typeface="Lato Light"/>
              </a:rPr>
              <a:t>Механические свойства</a:t>
            </a:r>
          </a:p>
        </p:txBody>
      </p:sp>
      <p:sp>
        <p:nvSpPr>
          <p:cNvPr id="36" name="Нашивка 35"/>
          <p:cNvSpPr/>
          <p:nvPr/>
        </p:nvSpPr>
        <p:spPr>
          <a:xfrm rot="19231410">
            <a:off x="9439299" y="-2324393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8515658">
            <a:off x="7352053" y="-1644809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2024506">
            <a:off x="9437992" y="-1636135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13615706">
            <a:off x="7417092" y="-2375960"/>
            <a:ext cx="499008" cy="297691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8347720" y="-2666250"/>
            <a:ext cx="976808" cy="216024"/>
          </a:xfrm>
          <a:custGeom>
            <a:avLst/>
            <a:gdLst>
              <a:gd name="connsiteX0" fmla="*/ 2665791 w 15392400"/>
              <a:gd name="connsiteY0" fmla="*/ 1676400 h 7305524"/>
              <a:gd name="connsiteX1" fmla="*/ 2752876 w 15392400"/>
              <a:gd name="connsiteY1" fmla="*/ 1386115 h 7305524"/>
              <a:gd name="connsiteX2" fmla="*/ 3159276 w 15392400"/>
              <a:gd name="connsiteY2" fmla="*/ 849086 h 7305524"/>
              <a:gd name="connsiteX3" fmla="*/ 3347962 w 15392400"/>
              <a:gd name="connsiteY3" fmla="*/ 1879600 h 7305524"/>
              <a:gd name="connsiteX4" fmla="*/ 3478591 w 15392400"/>
              <a:gd name="connsiteY4" fmla="*/ 3142343 h 7305524"/>
              <a:gd name="connsiteX5" fmla="*/ 2927048 w 15392400"/>
              <a:gd name="connsiteY5" fmla="*/ 3955143 h 7305524"/>
              <a:gd name="connsiteX6" fmla="*/ 3652762 w 15392400"/>
              <a:gd name="connsiteY6" fmla="*/ 1516743 h 7305524"/>
              <a:gd name="connsiteX7" fmla="*/ 3667276 w 15392400"/>
              <a:gd name="connsiteY7" fmla="*/ 3302000 h 7305524"/>
              <a:gd name="connsiteX8" fmla="*/ 3957562 w 15392400"/>
              <a:gd name="connsiteY8" fmla="*/ 1240972 h 7305524"/>
              <a:gd name="connsiteX9" fmla="*/ 4276876 w 15392400"/>
              <a:gd name="connsiteY9" fmla="*/ 631372 h 7305524"/>
              <a:gd name="connsiteX10" fmla="*/ 5046134 w 15392400"/>
              <a:gd name="connsiteY10" fmla="*/ 1429658 h 7305524"/>
              <a:gd name="connsiteX11" fmla="*/ 4117219 w 15392400"/>
              <a:gd name="connsiteY11" fmla="*/ 718458 h 7305524"/>
              <a:gd name="connsiteX12" fmla="*/ 3841448 w 15392400"/>
              <a:gd name="connsiteY12" fmla="*/ 1981200 h 7305524"/>
              <a:gd name="connsiteX13" fmla="*/ 4233334 w 15392400"/>
              <a:gd name="connsiteY13" fmla="*/ 3824515 h 7305524"/>
              <a:gd name="connsiteX14" fmla="*/ 4625219 w 15392400"/>
              <a:gd name="connsiteY14" fmla="*/ 2416629 h 7305524"/>
              <a:gd name="connsiteX15" fmla="*/ 5684762 w 15392400"/>
              <a:gd name="connsiteY15" fmla="*/ 2344058 h 7305524"/>
              <a:gd name="connsiteX16" fmla="*/ 5554134 w 15392400"/>
              <a:gd name="connsiteY16" fmla="*/ 1995715 h 7305524"/>
              <a:gd name="connsiteX17" fmla="*/ 5496076 w 15392400"/>
              <a:gd name="connsiteY17" fmla="*/ 3476172 h 7305524"/>
              <a:gd name="connsiteX18" fmla="*/ 4654248 w 15392400"/>
              <a:gd name="connsiteY18" fmla="*/ 3635829 h 7305524"/>
              <a:gd name="connsiteX19" fmla="*/ 4407505 w 15392400"/>
              <a:gd name="connsiteY19" fmla="*/ 3098800 h 7305524"/>
              <a:gd name="connsiteX20" fmla="*/ 5496076 w 15392400"/>
              <a:gd name="connsiteY20" fmla="*/ 3650343 h 7305524"/>
              <a:gd name="connsiteX21" fmla="*/ 5467048 w 15392400"/>
              <a:gd name="connsiteY21" fmla="*/ 2402115 h 7305524"/>
              <a:gd name="connsiteX22" fmla="*/ 5713791 w 15392400"/>
              <a:gd name="connsiteY22" fmla="*/ 3519715 h 7305524"/>
              <a:gd name="connsiteX23" fmla="*/ 6047619 w 15392400"/>
              <a:gd name="connsiteY23" fmla="*/ 2402115 h 7305524"/>
              <a:gd name="connsiteX24" fmla="*/ 6221791 w 15392400"/>
              <a:gd name="connsiteY24" fmla="*/ 1981200 h 7305524"/>
              <a:gd name="connsiteX25" fmla="*/ 6047619 w 15392400"/>
              <a:gd name="connsiteY25" fmla="*/ 1850572 h 7305524"/>
              <a:gd name="connsiteX26" fmla="*/ 5670248 w 15392400"/>
              <a:gd name="connsiteY26" fmla="*/ 5972629 h 7305524"/>
              <a:gd name="connsiteX27" fmla="*/ 4668762 w 15392400"/>
              <a:gd name="connsiteY27" fmla="*/ 6625772 h 7305524"/>
              <a:gd name="connsiteX28" fmla="*/ 6279848 w 15392400"/>
              <a:gd name="connsiteY28" fmla="*/ 1894115 h 7305524"/>
              <a:gd name="connsiteX29" fmla="*/ 6207276 w 15392400"/>
              <a:gd name="connsiteY29" fmla="*/ 3287486 h 7305524"/>
              <a:gd name="connsiteX30" fmla="*/ 6758819 w 15392400"/>
              <a:gd name="connsiteY30" fmla="*/ 2953658 h 7305524"/>
              <a:gd name="connsiteX31" fmla="*/ 6628191 w 15392400"/>
              <a:gd name="connsiteY31" fmla="*/ 3258458 h 7305524"/>
              <a:gd name="connsiteX32" fmla="*/ 6889448 w 15392400"/>
              <a:gd name="connsiteY32" fmla="*/ 3258458 h 7305524"/>
              <a:gd name="connsiteX33" fmla="*/ 7136191 w 15392400"/>
              <a:gd name="connsiteY33" fmla="*/ 1865086 h 7305524"/>
              <a:gd name="connsiteX34" fmla="*/ 7716762 w 15392400"/>
              <a:gd name="connsiteY34" fmla="*/ 1618343 h 7305524"/>
              <a:gd name="connsiteX35" fmla="*/ 7339391 w 15392400"/>
              <a:gd name="connsiteY35" fmla="*/ 3055258 h 7305524"/>
              <a:gd name="connsiteX36" fmla="*/ 7658705 w 15392400"/>
              <a:gd name="connsiteY36" fmla="*/ 3040743 h 7305524"/>
              <a:gd name="connsiteX37" fmla="*/ 8108648 w 15392400"/>
              <a:gd name="connsiteY37" fmla="*/ 1748972 h 7305524"/>
              <a:gd name="connsiteX38" fmla="*/ 8616648 w 15392400"/>
              <a:gd name="connsiteY38" fmla="*/ 1589315 h 7305524"/>
              <a:gd name="connsiteX39" fmla="*/ 7978019 w 15392400"/>
              <a:gd name="connsiteY39" fmla="*/ 3287486 h 7305524"/>
              <a:gd name="connsiteX40" fmla="*/ 8906934 w 15392400"/>
              <a:gd name="connsiteY40" fmla="*/ 3345543 h 7305524"/>
              <a:gd name="connsiteX41" fmla="*/ 10822819 w 15392400"/>
              <a:gd name="connsiteY41" fmla="*/ 2097315 h 7305524"/>
              <a:gd name="connsiteX42" fmla="*/ 11055048 w 15392400"/>
              <a:gd name="connsiteY42" fmla="*/ 297543 h 7305524"/>
              <a:gd name="connsiteX43" fmla="*/ 9414934 w 15392400"/>
              <a:gd name="connsiteY43" fmla="*/ 732972 h 7305524"/>
              <a:gd name="connsiteX44" fmla="*/ 10634134 w 15392400"/>
              <a:gd name="connsiteY44" fmla="*/ 4695372 h 7305524"/>
              <a:gd name="connsiteX45" fmla="*/ 12056534 w 15392400"/>
              <a:gd name="connsiteY45" fmla="*/ 6698343 h 7305524"/>
              <a:gd name="connsiteX46" fmla="*/ 13711162 w 15392400"/>
              <a:gd name="connsiteY46" fmla="*/ 3897086 h 7305524"/>
              <a:gd name="connsiteX47" fmla="*/ 1969105 w 15392400"/>
              <a:gd name="connsiteY47" fmla="*/ 4376058 h 7305524"/>
              <a:gd name="connsiteX48" fmla="*/ 1896534 w 15392400"/>
              <a:gd name="connsiteY48" fmla="*/ 5798458 h 7305524"/>
              <a:gd name="connsiteX49" fmla="*/ 4131734 w 15392400"/>
              <a:gd name="connsiteY49" fmla="*/ 4637315 h 7305524"/>
              <a:gd name="connsiteX50" fmla="*/ 4233334 w 15392400"/>
              <a:gd name="connsiteY50" fmla="*/ 3868058 h 7305524"/>
              <a:gd name="connsiteX51" fmla="*/ 4015619 w 15392400"/>
              <a:gd name="connsiteY51" fmla="*/ 5885543 h 73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92400" h="7305524">
                <a:moveTo>
                  <a:pt x="2665791" y="1676400"/>
                </a:moveTo>
                <a:cubicBezTo>
                  <a:pt x="2668209" y="1600200"/>
                  <a:pt x="2670628" y="1524001"/>
                  <a:pt x="2752876" y="1386115"/>
                </a:cubicBezTo>
                <a:cubicBezTo>
                  <a:pt x="2835124" y="1248229"/>
                  <a:pt x="3060095" y="766839"/>
                  <a:pt x="3159276" y="849086"/>
                </a:cubicBezTo>
                <a:cubicBezTo>
                  <a:pt x="3258457" y="931333"/>
                  <a:pt x="3294743" y="1497391"/>
                  <a:pt x="3347962" y="1879600"/>
                </a:cubicBezTo>
                <a:cubicBezTo>
                  <a:pt x="3401181" y="2261809"/>
                  <a:pt x="3548743" y="2796419"/>
                  <a:pt x="3478591" y="3142343"/>
                </a:cubicBezTo>
                <a:cubicBezTo>
                  <a:pt x="3408439" y="3488267"/>
                  <a:pt x="2898019" y="4226076"/>
                  <a:pt x="2927048" y="3955143"/>
                </a:cubicBezTo>
                <a:cubicBezTo>
                  <a:pt x="2956076" y="3684210"/>
                  <a:pt x="3529391" y="1625600"/>
                  <a:pt x="3652762" y="1516743"/>
                </a:cubicBezTo>
                <a:cubicBezTo>
                  <a:pt x="3776133" y="1407886"/>
                  <a:pt x="3616476" y="3347962"/>
                  <a:pt x="3667276" y="3302000"/>
                </a:cubicBezTo>
                <a:cubicBezTo>
                  <a:pt x="3718076" y="3256038"/>
                  <a:pt x="3855962" y="1686077"/>
                  <a:pt x="3957562" y="1240972"/>
                </a:cubicBezTo>
                <a:cubicBezTo>
                  <a:pt x="4059162" y="795867"/>
                  <a:pt x="4095447" y="599924"/>
                  <a:pt x="4276876" y="631372"/>
                </a:cubicBezTo>
                <a:cubicBezTo>
                  <a:pt x="4458305" y="662820"/>
                  <a:pt x="5072743" y="1415144"/>
                  <a:pt x="5046134" y="1429658"/>
                </a:cubicBezTo>
                <a:cubicBezTo>
                  <a:pt x="5019525" y="1444172"/>
                  <a:pt x="4318000" y="626534"/>
                  <a:pt x="4117219" y="718458"/>
                </a:cubicBezTo>
                <a:cubicBezTo>
                  <a:pt x="3916438" y="810382"/>
                  <a:pt x="3822095" y="1463524"/>
                  <a:pt x="3841448" y="1981200"/>
                </a:cubicBezTo>
                <a:cubicBezTo>
                  <a:pt x="3860800" y="2498876"/>
                  <a:pt x="4102705" y="3751944"/>
                  <a:pt x="4233334" y="3824515"/>
                </a:cubicBezTo>
                <a:cubicBezTo>
                  <a:pt x="4363962" y="3897087"/>
                  <a:pt x="4383314" y="2663372"/>
                  <a:pt x="4625219" y="2416629"/>
                </a:cubicBezTo>
                <a:cubicBezTo>
                  <a:pt x="4867124" y="2169886"/>
                  <a:pt x="5529943" y="2414210"/>
                  <a:pt x="5684762" y="2344058"/>
                </a:cubicBezTo>
                <a:cubicBezTo>
                  <a:pt x="5839581" y="2273906"/>
                  <a:pt x="5585582" y="1807029"/>
                  <a:pt x="5554134" y="1995715"/>
                </a:cubicBezTo>
                <a:cubicBezTo>
                  <a:pt x="5522686" y="2184401"/>
                  <a:pt x="5646057" y="3202820"/>
                  <a:pt x="5496076" y="3476172"/>
                </a:cubicBezTo>
                <a:cubicBezTo>
                  <a:pt x="5346095" y="3749524"/>
                  <a:pt x="4835676" y="3698724"/>
                  <a:pt x="4654248" y="3635829"/>
                </a:cubicBezTo>
                <a:cubicBezTo>
                  <a:pt x="4472820" y="3572934"/>
                  <a:pt x="4267200" y="3096381"/>
                  <a:pt x="4407505" y="3098800"/>
                </a:cubicBezTo>
                <a:cubicBezTo>
                  <a:pt x="4547810" y="3101219"/>
                  <a:pt x="5319485" y="3766457"/>
                  <a:pt x="5496076" y="3650343"/>
                </a:cubicBezTo>
                <a:cubicBezTo>
                  <a:pt x="5672667" y="3534229"/>
                  <a:pt x="5430762" y="2423886"/>
                  <a:pt x="5467048" y="2402115"/>
                </a:cubicBezTo>
                <a:cubicBezTo>
                  <a:pt x="5503334" y="2380344"/>
                  <a:pt x="5617029" y="3519715"/>
                  <a:pt x="5713791" y="3519715"/>
                </a:cubicBezTo>
                <a:cubicBezTo>
                  <a:pt x="5810553" y="3519715"/>
                  <a:pt x="5962952" y="2658534"/>
                  <a:pt x="6047619" y="2402115"/>
                </a:cubicBezTo>
                <a:cubicBezTo>
                  <a:pt x="6132286" y="2145696"/>
                  <a:pt x="6221791" y="2073124"/>
                  <a:pt x="6221791" y="1981200"/>
                </a:cubicBezTo>
                <a:cubicBezTo>
                  <a:pt x="6221791" y="1889276"/>
                  <a:pt x="6139543" y="1185334"/>
                  <a:pt x="6047619" y="1850572"/>
                </a:cubicBezTo>
                <a:cubicBezTo>
                  <a:pt x="5955695" y="2515810"/>
                  <a:pt x="5900057" y="5176762"/>
                  <a:pt x="5670248" y="5972629"/>
                </a:cubicBezTo>
                <a:cubicBezTo>
                  <a:pt x="5440439" y="6768496"/>
                  <a:pt x="4567162" y="7305524"/>
                  <a:pt x="4668762" y="6625772"/>
                </a:cubicBezTo>
                <a:cubicBezTo>
                  <a:pt x="4770362" y="5946020"/>
                  <a:pt x="6023429" y="2450496"/>
                  <a:pt x="6279848" y="1894115"/>
                </a:cubicBezTo>
                <a:cubicBezTo>
                  <a:pt x="6536267" y="1337734"/>
                  <a:pt x="6127447" y="3110895"/>
                  <a:pt x="6207276" y="3287486"/>
                </a:cubicBezTo>
                <a:cubicBezTo>
                  <a:pt x="6287105" y="3464077"/>
                  <a:pt x="6688667" y="2958496"/>
                  <a:pt x="6758819" y="2953658"/>
                </a:cubicBezTo>
                <a:cubicBezTo>
                  <a:pt x="6828971" y="2948820"/>
                  <a:pt x="6606420" y="3207658"/>
                  <a:pt x="6628191" y="3258458"/>
                </a:cubicBezTo>
                <a:cubicBezTo>
                  <a:pt x="6649962" y="3309258"/>
                  <a:pt x="6804781" y="3490687"/>
                  <a:pt x="6889448" y="3258458"/>
                </a:cubicBezTo>
                <a:cubicBezTo>
                  <a:pt x="6974115" y="3026229"/>
                  <a:pt x="6998305" y="2138439"/>
                  <a:pt x="7136191" y="1865086"/>
                </a:cubicBezTo>
                <a:cubicBezTo>
                  <a:pt x="7274077" y="1591733"/>
                  <a:pt x="7682895" y="1419981"/>
                  <a:pt x="7716762" y="1618343"/>
                </a:cubicBezTo>
                <a:cubicBezTo>
                  <a:pt x="7750629" y="1816705"/>
                  <a:pt x="7349067" y="2818191"/>
                  <a:pt x="7339391" y="3055258"/>
                </a:cubicBezTo>
                <a:cubicBezTo>
                  <a:pt x="7329715" y="3292325"/>
                  <a:pt x="7530496" y="3258457"/>
                  <a:pt x="7658705" y="3040743"/>
                </a:cubicBezTo>
                <a:cubicBezTo>
                  <a:pt x="7786914" y="2823029"/>
                  <a:pt x="7948991" y="1990877"/>
                  <a:pt x="8108648" y="1748972"/>
                </a:cubicBezTo>
                <a:cubicBezTo>
                  <a:pt x="8268305" y="1507067"/>
                  <a:pt x="8638419" y="1332896"/>
                  <a:pt x="8616648" y="1589315"/>
                </a:cubicBezTo>
                <a:cubicBezTo>
                  <a:pt x="8594877" y="1845734"/>
                  <a:pt x="7929638" y="2994781"/>
                  <a:pt x="7978019" y="3287486"/>
                </a:cubicBezTo>
                <a:cubicBezTo>
                  <a:pt x="8026400" y="3580191"/>
                  <a:pt x="8432801" y="3543905"/>
                  <a:pt x="8906934" y="3345543"/>
                </a:cubicBezTo>
                <a:cubicBezTo>
                  <a:pt x="9381067" y="3147181"/>
                  <a:pt x="10464800" y="2605315"/>
                  <a:pt x="10822819" y="2097315"/>
                </a:cubicBezTo>
                <a:cubicBezTo>
                  <a:pt x="11180838" y="1589315"/>
                  <a:pt x="11289696" y="524933"/>
                  <a:pt x="11055048" y="297543"/>
                </a:cubicBezTo>
                <a:cubicBezTo>
                  <a:pt x="10820401" y="70152"/>
                  <a:pt x="9485086" y="0"/>
                  <a:pt x="9414934" y="732972"/>
                </a:cubicBezTo>
                <a:cubicBezTo>
                  <a:pt x="9344782" y="1465944"/>
                  <a:pt x="10193867" y="3701144"/>
                  <a:pt x="10634134" y="4695372"/>
                </a:cubicBezTo>
                <a:cubicBezTo>
                  <a:pt x="11074401" y="5689601"/>
                  <a:pt x="11543696" y="6831391"/>
                  <a:pt x="12056534" y="6698343"/>
                </a:cubicBezTo>
                <a:cubicBezTo>
                  <a:pt x="12569372" y="6565295"/>
                  <a:pt x="15392400" y="4284133"/>
                  <a:pt x="13711162" y="3897086"/>
                </a:cubicBezTo>
                <a:cubicBezTo>
                  <a:pt x="12029924" y="3510039"/>
                  <a:pt x="3938210" y="4059163"/>
                  <a:pt x="1969105" y="4376058"/>
                </a:cubicBezTo>
                <a:cubicBezTo>
                  <a:pt x="0" y="4692953"/>
                  <a:pt x="1536096" y="5754915"/>
                  <a:pt x="1896534" y="5798458"/>
                </a:cubicBezTo>
                <a:cubicBezTo>
                  <a:pt x="2256972" y="5842001"/>
                  <a:pt x="3742267" y="4959048"/>
                  <a:pt x="4131734" y="4637315"/>
                </a:cubicBezTo>
                <a:cubicBezTo>
                  <a:pt x="4521201" y="4315582"/>
                  <a:pt x="4252686" y="3660020"/>
                  <a:pt x="4233334" y="3868058"/>
                </a:cubicBezTo>
                <a:cubicBezTo>
                  <a:pt x="4213982" y="4076096"/>
                  <a:pt x="3205238" y="6746724"/>
                  <a:pt x="4015619" y="5885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4" y="3571881"/>
          <a:ext cx="5786474" cy="1290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522"/>
                <a:gridCol w="1285883"/>
                <a:gridCol w="2388069"/>
              </a:tblGrid>
              <a:tr h="307792"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Показатели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Среднее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Неопределенность, 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7792">
                <a:tc>
                  <a:txBody>
                    <a:bodyPr/>
                    <a:lstStyle/>
                    <a:p>
                      <a:pPr marL="0" marR="0" indent="0" algn="l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NPV,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млн. руб.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/>
                        <a:t>164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0,84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PI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1,74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0,36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DPP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, годы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0,36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IRR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,%</a:t>
                      </a:r>
                    </a:p>
                  </a:txBody>
                  <a:tcPr marL="7410" marR="7410" marT="7410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29,04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>0,52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Shape 188"/>
          <p:cNvSpPr/>
          <p:nvPr/>
        </p:nvSpPr>
        <p:spPr>
          <a:xfrm>
            <a:off x="857224" y="3143254"/>
            <a:ext cx="4279238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fontAlgn="b"/>
            <a:r>
              <a:rPr lang="ru-RU" sz="1800" dirty="0" smtClean="0">
                <a:solidFill>
                  <a:srgbClr val="0E80C9"/>
                </a:solidFill>
                <a:latin typeface="+mn-lt"/>
              </a:rPr>
              <a:t>Статистический анализ Монте-Карло</a:t>
            </a:r>
            <a:endParaRPr lang="ru-RU" sz="1800" dirty="0">
              <a:solidFill>
                <a:srgbClr val="0E80C9"/>
              </a:solidFill>
              <a:latin typeface="+mn-lt"/>
            </a:endParaRPr>
          </a:p>
        </p:txBody>
      </p:sp>
      <p:sp>
        <p:nvSpPr>
          <p:cNvPr id="18" name="Shape 188"/>
          <p:cNvSpPr/>
          <p:nvPr/>
        </p:nvSpPr>
        <p:spPr>
          <a:xfrm>
            <a:off x="6143636" y="3286130"/>
            <a:ext cx="2857520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Точка безубыточности</a:t>
            </a:r>
            <a:endParaRPr lang="en-US" sz="1800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51856" y="1908159"/>
            <a:ext cx="2206028" cy="3778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E80C9"/>
                </a:solidFill>
              </a:rPr>
              <a:t>Факторы рисков</a:t>
            </a:r>
            <a:endParaRPr lang="ru-RU" sz="1800" dirty="0">
              <a:solidFill>
                <a:srgbClr val="0E80C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285998"/>
            <a:ext cx="4542016" cy="262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1. Снижение цен на готовую продукцию</a:t>
            </a:r>
          </a:p>
          <a:p>
            <a:pPr algn="ctr"/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31044" y="2285998"/>
            <a:ext cx="4170112" cy="262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2. Падение объема сбыта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2620034"/>
            <a:ext cx="878687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Производство высококачественной продукции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Заключение долгосрочных контактов на поставку продукции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820472" y="4862684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13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0232" y="3955331"/>
            <a:ext cx="279092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chemeClr val="tx2"/>
                </a:solidFill>
              </a:rPr>
              <a:t>Т</a:t>
            </a:r>
            <a:r>
              <a:rPr lang="ru-RU" sz="1600" b="1" dirty="0" smtClean="0">
                <a:solidFill>
                  <a:schemeClr val="tx2"/>
                </a:solidFill>
              </a:rPr>
              <a:t>без</a:t>
            </a:r>
            <a:r>
              <a:rPr lang="ru-RU" sz="2400" b="1" dirty="0" smtClean="0">
                <a:solidFill>
                  <a:schemeClr val="tx2"/>
                </a:solidFill>
              </a:rPr>
              <a:t> = 34 тыс. т. 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chemeClr val="tx2"/>
                </a:solidFill>
              </a:rPr>
              <a:t>в мес</a:t>
            </a:r>
            <a:r>
              <a:rPr lang="ru-RU" sz="2400" b="1" dirty="0" smtClean="0">
                <a:solidFill>
                  <a:schemeClr val="tx2"/>
                </a:solidFill>
                <a:cs typeface="Lato Light"/>
              </a:rPr>
              <a:t>.</a:t>
            </a:r>
            <a:endParaRPr lang="en-US" sz="2400" b="1" dirty="0">
              <a:solidFill>
                <a:schemeClr val="tx2"/>
              </a:solidFill>
              <a:cs typeface="Lato Ligh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42846" y="1020188"/>
          <a:ext cx="8858309" cy="908620"/>
        </p:xfrm>
        <a:graphic>
          <a:graphicData uri="http://schemas.openxmlformats.org/drawingml/2006/table">
            <a:tbl>
              <a:tblPr/>
              <a:tblGrid>
                <a:gridCol w="1000130"/>
                <a:gridCol w="584904"/>
                <a:gridCol w="869214"/>
                <a:gridCol w="747778"/>
                <a:gridCol w="747778"/>
                <a:gridCol w="703043"/>
                <a:gridCol w="671085"/>
                <a:gridCol w="671085"/>
                <a:gridCol w="715823"/>
                <a:gridCol w="715823"/>
                <a:gridCol w="715823"/>
                <a:gridCol w="715823"/>
              </a:tblGrid>
              <a:tr h="18172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100" b="1" dirty="0">
                          <a:solidFill>
                            <a:schemeClr val="tx2"/>
                          </a:solidFill>
                        </a:rPr>
                        <a:t>По 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PI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dirty="0">
                          <a:solidFill>
                            <a:schemeClr val="tx2"/>
                          </a:solidFill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Показатели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-50%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-40%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-30%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-20%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-10%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10%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20%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30%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40%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dirty="0">
                          <a:solidFill>
                            <a:schemeClr val="tx2"/>
                          </a:solidFill>
                        </a:rPr>
                        <a:t>Объем инвестиций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dirty="0">
                          <a:solidFill>
                            <a:schemeClr val="tx2"/>
                          </a:solidFill>
                        </a:rPr>
                        <a:t>Объем сбыта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0,11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0,37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0,63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0,88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1,09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1,52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1,73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1,94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2,15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2,37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dirty="0">
                          <a:solidFill>
                            <a:schemeClr val="tx2"/>
                          </a:solidFill>
                        </a:rPr>
                        <a:t>Цена сбыта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 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 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 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 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 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1,31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2,58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3,84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5,10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/>
                        <a:t>6,36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dirty="0"/>
                        <a:t>7,62</a:t>
                      </a:r>
                    </a:p>
                  </a:txBody>
                  <a:tcPr marL="4392" marR="4392" marT="4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Shape 188"/>
          <p:cNvSpPr/>
          <p:nvPr/>
        </p:nvSpPr>
        <p:spPr>
          <a:xfrm>
            <a:off x="2428860" y="571486"/>
            <a:ext cx="4279238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fontAlgn="b"/>
            <a:r>
              <a:rPr lang="ru-RU" sz="1800" dirty="0" smtClean="0">
                <a:solidFill>
                  <a:srgbClr val="0E80C9"/>
                </a:solidFill>
                <a:latin typeface="+mn-lt"/>
              </a:rPr>
              <a:t>Анализ чувствительности</a:t>
            </a:r>
            <a:endParaRPr lang="ru-RU" sz="1800" dirty="0">
              <a:solidFill>
                <a:srgbClr val="0E80C9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314879" y="679509"/>
            <a:ext cx="878186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>
              <a:lnSpc>
                <a:spcPct val="140000"/>
              </a:lnSpc>
            </a:pPr>
            <a:r>
              <a:rPr lang="en-US" sz="9600" dirty="0">
                <a:solidFill>
                  <a:schemeClr val="bg1"/>
                </a:solidFill>
                <a:latin typeface="Times New Roman"/>
                <a:ea typeface="MS Gothic" panose="020B0609070205080204" pitchFamily="49" charset="-128"/>
                <a:cs typeface="Times New Roman"/>
              </a:rPr>
              <a:t>“</a:t>
            </a:r>
            <a:endParaRPr lang="en-US" sz="6000" dirty="0">
              <a:solidFill>
                <a:schemeClr val="bg1"/>
              </a:solidFill>
              <a:latin typeface="Times New Roman"/>
              <a:ea typeface="MS Gothic" panose="020B0609070205080204" pitchFamily="49" charset="-128"/>
              <a:cs typeface="Times New Roman"/>
            </a:endParaRPr>
          </a:p>
        </p:txBody>
      </p:sp>
      <p:sp>
        <p:nvSpPr>
          <p:cNvPr id="23" name="Shape 188"/>
          <p:cNvSpPr/>
          <p:nvPr/>
        </p:nvSpPr>
        <p:spPr>
          <a:xfrm>
            <a:off x="1932118" y="2000246"/>
            <a:ext cx="5783154" cy="642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chemeClr val="tx1"/>
                </a:solidFill>
                <a:latin typeface="Lato Light"/>
                <a:cs typeface="Lato Light"/>
              </a:rPr>
              <a:t>СПАСИБО ЗА ВНИМАНИЕ!</a:t>
            </a:r>
            <a:endParaRPr lang="en-US" sz="3200" b="1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7" name="Shape 188"/>
          <p:cNvSpPr/>
          <p:nvPr/>
        </p:nvSpPr>
        <p:spPr>
          <a:xfrm>
            <a:off x="2643174" y="3929072"/>
            <a:ext cx="6163800" cy="1184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ru-RU" sz="2400" b="1" dirty="0" smtClean="0">
                <a:solidFill>
                  <a:schemeClr val="accent1"/>
                </a:solidFill>
                <a:latin typeface="Lato Light"/>
                <a:cs typeface="Lato Light"/>
              </a:rPr>
              <a:t>Команда «Конвергенты»</a:t>
            </a:r>
            <a:endParaRPr lang="en-US" sz="2400" b="1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r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Капитан – </a:t>
            </a:r>
            <a:r>
              <a:rPr lang="ru-RU" sz="1600" dirty="0" err="1" smtClean="0">
                <a:solidFill>
                  <a:schemeClr val="tx1"/>
                </a:solidFill>
                <a:latin typeface="Lato Light"/>
                <a:cs typeface="Lato Light"/>
              </a:rPr>
              <a:t>Файто</a:t>
            </a: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Lato Light"/>
                <a:cs typeface="Lato Light"/>
              </a:rPr>
              <a:t>Эвелина</a:t>
            </a:r>
            <a:endParaRPr lang="ru-RU" sz="1600" dirty="0" smtClean="0">
              <a:solidFill>
                <a:schemeClr val="tx1"/>
              </a:solidFill>
              <a:latin typeface="Lato Light"/>
              <a:cs typeface="Lato Light"/>
            </a:endParaRPr>
          </a:p>
          <a:p>
            <a:pPr algn="r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+7-961-928-37-00, </a:t>
            </a:r>
            <a:r>
              <a:rPr lang="en-US" sz="1600" dirty="0" smtClean="0">
                <a:solidFill>
                  <a:schemeClr val="tx1"/>
                </a:solidFill>
                <a:latin typeface="Lato Light"/>
                <a:cs typeface="Lato Light"/>
              </a:rPr>
              <a:t>evelina.faito@gmail.com</a:t>
            </a:r>
            <a:r>
              <a:rPr lang="ru-RU" sz="1600" dirty="0" smtClean="0">
                <a:solidFill>
                  <a:schemeClr val="tx1"/>
                </a:solidFill>
                <a:latin typeface="Lato Light"/>
                <a:cs typeface="Lato Light"/>
              </a:rPr>
              <a:t> </a:t>
            </a:r>
            <a:endParaRPr lang="en-US" sz="16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9" name="Picture 2" descr="http://ttc-sar.ru/images/partners/misis.jpg"/>
          <p:cNvPicPr>
            <a:picLocks noChangeAspect="1" noChangeArrowheads="1"/>
          </p:cNvPicPr>
          <p:nvPr/>
        </p:nvPicPr>
        <p:blipFill>
          <a:blip r:embed="rId3" cstate="print"/>
          <a:srcRect t="10664" b="11911"/>
          <a:stretch>
            <a:fillRect/>
          </a:stretch>
        </p:blipFill>
        <p:spPr bwMode="auto">
          <a:xfrm>
            <a:off x="7929586" y="226529"/>
            <a:ext cx="1026722" cy="58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714348" y="4584272"/>
            <a:ext cx="1433130" cy="4088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МЕТАЛЛУРГИЯ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14"/>
            <a:ext cx="428628" cy="4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42858"/>
            <a:ext cx="1643074" cy="70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X:\!\кейс металлургия\Эмблем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18" t="11091" r="32976" b="28533"/>
          <a:stretch>
            <a:fillRect/>
          </a:stretch>
        </p:blipFill>
        <p:spPr bwMode="auto">
          <a:xfrm>
            <a:off x="256692" y="142858"/>
            <a:ext cx="1529226" cy="149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74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22"/>
          <p:cNvCxnSpPr/>
          <p:nvPr/>
        </p:nvCxnSpPr>
        <p:spPr>
          <a:xfrm rot="16200000" flipH="1">
            <a:off x="5545141" y="3928647"/>
            <a:ext cx="141936" cy="179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22"/>
          <p:cNvCxnSpPr/>
          <p:nvPr/>
        </p:nvCxnSpPr>
        <p:spPr>
          <a:xfrm rot="16200000" flipH="1">
            <a:off x="5543181" y="4572015"/>
            <a:ext cx="142873" cy="1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ивановы\Desktop\DSCN771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496" b="99299" l="10251" r="90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0" t="12830" r="11499"/>
          <a:stretch/>
        </p:blipFill>
        <p:spPr bwMode="auto">
          <a:xfrm>
            <a:off x="3390311" y="1445234"/>
            <a:ext cx="1016023" cy="11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00810" y="2951623"/>
            <a:ext cx="1756810" cy="51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Изучение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способов повышения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хладостойкой стали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277491"/>
            <a:ext cx="7504969" cy="36543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Наша команда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8" y="2571750"/>
            <a:ext cx="9144000" cy="324150"/>
          </a:xfrm>
          <a:prstGeom prst="rect">
            <a:avLst/>
          </a:prstGeom>
          <a:solidFill>
            <a:srgbClr val="FF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Наш подход к решению кейса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Shape 188"/>
          <p:cNvSpPr/>
          <p:nvPr/>
        </p:nvSpPr>
        <p:spPr>
          <a:xfrm>
            <a:off x="459625" y="3035434"/>
            <a:ext cx="1183417" cy="322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700" dirty="0" smtClean="0">
                <a:solidFill>
                  <a:schemeClr val="tx2"/>
                </a:solidFill>
                <a:latin typeface="Lato Light"/>
                <a:cs typeface="Lato Light"/>
              </a:rPr>
              <a:t>Анализ</a:t>
            </a:r>
            <a:endParaRPr lang="en-US" sz="27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22" name="Shape 188"/>
          <p:cNvSpPr/>
          <p:nvPr/>
        </p:nvSpPr>
        <p:spPr>
          <a:xfrm>
            <a:off x="313181" y="3838155"/>
            <a:ext cx="1497448" cy="519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700" dirty="0" smtClean="0">
                <a:solidFill>
                  <a:schemeClr val="tx2"/>
                </a:solidFill>
                <a:latin typeface="Lato Light"/>
                <a:cs typeface="Lato Light"/>
              </a:rPr>
              <a:t>Решение</a:t>
            </a:r>
            <a:endParaRPr lang="en-US" sz="27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23" name="Shape 188"/>
          <p:cNvSpPr/>
          <p:nvPr/>
        </p:nvSpPr>
        <p:spPr>
          <a:xfrm>
            <a:off x="125571" y="4492778"/>
            <a:ext cx="2431258" cy="507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700" dirty="0" smtClean="0">
                <a:solidFill>
                  <a:schemeClr val="tx2"/>
                </a:solidFill>
                <a:latin typeface="Lato Light"/>
                <a:cs typeface="Lato Light"/>
              </a:rPr>
              <a:t>Результаты</a:t>
            </a:r>
            <a:endParaRPr lang="en-US" sz="27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852" y="1263241"/>
            <a:ext cx="1223412" cy="66556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Файто </a:t>
            </a:r>
          </a:p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Эвелина</a:t>
            </a:r>
            <a:endParaRPr lang="en-US" sz="15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ru-RU" sz="1100" dirty="0" smtClean="0">
                <a:latin typeface="Lato Light"/>
                <a:cs typeface="Lato Light"/>
              </a:rPr>
              <a:t>Капитан команды</a:t>
            </a:r>
            <a:endParaRPr lang="en-US" sz="1100" dirty="0">
              <a:latin typeface="Lato Light"/>
              <a:cs typeface="Lato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1934" y="2951623"/>
            <a:ext cx="1763960" cy="51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Изучение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способов прямого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восстановления железа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4187" y="2951623"/>
            <a:ext cx="2742191" cy="516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Изучение энергосбережения в черной металлургии, в том числе за счет использования ядерной энергии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28860" y="1906183"/>
            <a:ext cx="926856" cy="66556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Иванова </a:t>
            </a:r>
          </a:p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Светлана</a:t>
            </a:r>
            <a:endParaRPr lang="en-US" sz="15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ru-RU" sz="1100" dirty="0" smtClean="0">
                <a:latin typeface="Lato Light"/>
                <a:cs typeface="Lato Light"/>
              </a:rPr>
              <a:t>Аналитик</a:t>
            </a:r>
            <a:endParaRPr lang="en-US" sz="1100" dirty="0">
              <a:latin typeface="Lato Light"/>
              <a:cs typeface="Lato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3708" y="1906183"/>
            <a:ext cx="1586139" cy="66556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Жармухамбетов </a:t>
            </a:r>
          </a:p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Алпс</a:t>
            </a:r>
            <a:endParaRPr lang="en-US" sz="15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ru-RU" sz="1100" dirty="0" smtClean="0">
                <a:latin typeface="Lato Light"/>
                <a:cs typeface="Lato Light"/>
              </a:rPr>
              <a:t>Технолог</a:t>
            </a:r>
            <a:endParaRPr lang="en-US" sz="1100" dirty="0">
              <a:latin typeface="Lato Light"/>
              <a:cs typeface="La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4804" y="1263241"/>
            <a:ext cx="1257075" cy="665567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Настюшкина </a:t>
            </a:r>
          </a:p>
          <a:p>
            <a:pPr algn="ctr"/>
            <a:r>
              <a:rPr lang="ru-RU" sz="1500" dirty="0" smtClean="0">
                <a:solidFill>
                  <a:schemeClr val="accent1"/>
                </a:solidFill>
                <a:latin typeface="Lato Light"/>
                <a:cs typeface="Lato Light"/>
              </a:rPr>
              <a:t>Анастасия</a:t>
            </a:r>
            <a:endParaRPr lang="en-US" sz="1500" dirty="0" smtClean="0">
              <a:solidFill>
                <a:schemeClr val="accent1"/>
              </a:solidFill>
              <a:latin typeface="Lato Light"/>
              <a:cs typeface="Lato Light"/>
            </a:endParaRPr>
          </a:p>
          <a:p>
            <a:pPr algn="ctr"/>
            <a:r>
              <a:rPr lang="ru-RU" sz="1100" dirty="0" smtClean="0">
                <a:latin typeface="Lato Light"/>
                <a:cs typeface="Lato Light"/>
              </a:rPr>
              <a:t>Инженер</a:t>
            </a:r>
            <a:endParaRPr lang="en-US" sz="1100" dirty="0">
              <a:latin typeface="Lato Light"/>
              <a:cs typeface="Lato 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00810" y="3570942"/>
            <a:ext cx="6735568" cy="286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Изучение производственных возможностей ПАО «</a:t>
            </a:r>
            <a:r>
              <a:rPr lang="ru-RU" sz="1100" dirty="0" err="1" smtClean="0">
                <a:solidFill>
                  <a:schemeClr val="accent6">
                    <a:lumMod val="25000"/>
                  </a:schemeClr>
                </a:solidFill>
              </a:rPr>
              <a:t>ЕвразМеталл</a:t>
            </a:r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»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00810" y="4000510"/>
            <a:ext cx="673556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Разработка проекта модернизации ПАО «</a:t>
            </a:r>
            <a:r>
              <a:rPr lang="ru-RU" sz="1100" dirty="0" err="1" smtClean="0">
                <a:solidFill>
                  <a:schemeClr val="accent6">
                    <a:lumMod val="25000"/>
                  </a:schemeClr>
                </a:solidFill>
              </a:rPr>
              <a:t>ЕвразМеталл</a:t>
            </a:r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» с целью </a:t>
            </a:r>
          </a:p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производства высококачественного хладостойкого проката при минимальных затратах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00810" y="4643452"/>
            <a:ext cx="6735568" cy="323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25000"/>
                  </a:schemeClr>
                </a:solidFill>
              </a:rPr>
              <a:t>Оценка экономической эффективности проектных решений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  <p:cxnSp>
        <p:nvCxnSpPr>
          <p:cNvPr id="47" name="Straight Connector 22"/>
          <p:cNvCxnSpPr/>
          <p:nvPr/>
        </p:nvCxnSpPr>
        <p:spPr>
          <a:xfrm rot="5400000">
            <a:off x="7551025" y="3519961"/>
            <a:ext cx="102633" cy="924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2"/>
          <p:cNvCxnSpPr>
            <a:stCxn id="30" idx="2"/>
          </p:cNvCxnSpPr>
          <p:nvPr/>
        </p:nvCxnSpPr>
        <p:spPr>
          <a:xfrm rot="5400000">
            <a:off x="4902549" y="3519579"/>
            <a:ext cx="102730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2"/>
          <p:cNvCxnSpPr/>
          <p:nvPr/>
        </p:nvCxnSpPr>
        <p:spPr>
          <a:xfrm rot="5400000">
            <a:off x="3088464" y="3519280"/>
            <a:ext cx="102731" cy="597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2"/>
          <p:cNvCxnSpPr>
            <a:stCxn id="30" idx="3"/>
            <a:endCxn id="31" idx="1"/>
          </p:cNvCxnSpPr>
          <p:nvPr/>
        </p:nvCxnSpPr>
        <p:spPr>
          <a:xfrm>
            <a:off x="5835894" y="3209919"/>
            <a:ext cx="258293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2"/>
          <p:cNvCxnSpPr>
            <a:stCxn id="14" idx="3"/>
            <a:endCxn id="30" idx="1"/>
          </p:cNvCxnSpPr>
          <p:nvPr/>
        </p:nvCxnSpPr>
        <p:spPr>
          <a:xfrm>
            <a:off x="3857620" y="3209919"/>
            <a:ext cx="214314" cy="1588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ивановы\Desktop\AGaReipWHVQ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6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8" t="4604" r="15227" b="25969"/>
          <a:stretch/>
        </p:blipFill>
        <p:spPr bwMode="auto">
          <a:xfrm>
            <a:off x="4576168" y="1374300"/>
            <a:ext cx="1335098" cy="11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вановы\Desktop\b1vU77hfy2s1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0104" b="99896" l="27344" r="7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9" t="20637" r="24639" b="16806"/>
          <a:stretch/>
        </p:blipFill>
        <p:spPr bwMode="auto">
          <a:xfrm>
            <a:off x="7356073" y="1127390"/>
            <a:ext cx="1229053" cy="11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вановы\Desktop\dBvT3ZUNmL01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173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1" r="14825" b="2960"/>
          <a:stretch/>
        </p:blipFill>
        <p:spPr bwMode="auto">
          <a:xfrm>
            <a:off x="369946" y="1120835"/>
            <a:ext cx="1015464" cy="11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964488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43108" y="873618"/>
            <a:ext cx="4683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Новотроицкий филиал НИТУ «МИСиС»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" name="Picture 3" descr="F:\КЕЙС ФИНАЛ\эм мисис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8" r="84978" b="83985"/>
          <a:stretch>
            <a:fillRect/>
          </a:stretch>
        </p:blipFill>
        <p:spPr bwMode="auto">
          <a:xfrm>
            <a:off x="5929322" y="672574"/>
            <a:ext cx="714380" cy="613292"/>
          </a:xfrm>
          <a:prstGeom prst="rect">
            <a:avLst/>
          </a:prstGeom>
          <a:noFill/>
        </p:spPr>
      </p:pic>
      <p:pic>
        <p:nvPicPr>
          <p:cNvPr id="33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83641" y="214296"/>
            <a:ext cx="446077" cy="436871"/>
          </a:xfrm>
          <a:prstGeom prst="rect">
            <a:avLst/>
          </a:prstGeom>
          <a:noFill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43042" y="285734"/>
            <a:ext cx="7504295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Актуальность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70" y="1455512"/>
            <a:ext cx="9140662" cy="324150"/>
          </a:xfrm>
          <a:prstGeom prst="rect">
            <a:avLst/>
          </a:prstGeom>
          <a:solidFill>
            <a:srgbClr val="FF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1900" b="1" dirty="0" err="1" smtClean="0">
                <a:solidFill>
                  <a:schemeClr val="bg1"/>
                </a:solidFill>
              </a:rPr>
              <a:t>Криогеннная</a:t>
            </a:r>
            <a:r>
              <a:rPr lang="ru-RU" sz="1900" b="1" dirty="0" smtClean="0">
                <a:solidFill>
                  <a:schemeClr val="bg1"/>
                </a:solidFill>
              </a:rPr>
              <a:t> сталь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21" y="785800"/>
            <a:ext cx="164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366"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  <a:cs typeface="Lato Light"/>
              </a:rPr>
              <a:t>Увеличение </a:t>
            </a:r>
          </a:p>
          <a:p>
            <a:pPr algn="ctr" defTabSz="666366"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  <a:cs typeface="Lato Light"/>
              </a:rPr>
              <a:t>перевозок СПГ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21769" y="785800"/>
            <a:ext cx="275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366"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  <a:cs typeface="Lato Light"/>
              </a:rPr>
              <a:t>Увеличение строительства танкеров и резервуаров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72198" y="785800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366"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  <a:cs typeface="Lato Light"/>
              </a:rPr>
              <a:t>Производство </a:t>
            </a:r>
          </a:p>
          <a:p>
            <a:pPr algn="ctr" defTabSz="666366"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  <a:cs typeface="Lato Light"/>
              </a:rPr>
              <a:t>криогенных сталей</a:t>
            </a:r>
          </a:p>
        </p:txBody>
      </p:sp>
      <p:sp>
        <p:nvSpPr>
          <p:cNvPr id="39" name="Нашивка 38"/>
          <p:cNvSpPr/>
          <p:nvPr/>
        </p:nvSpPr>
        <p:spPr>
          <a:xfrm>
            <a:off x="2157167" y="809247"/>
            <a:ext cx="642942" cy="48989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5665426" y="785800"/>
            <a:ext cx="642942" cy="48989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4488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4425" y="1869912"/>
            <a:ext cx="6218169" cy="773276"/>
          </a:xfrm>
          <a:prstGeom prst="rect">
            <a:avLst/>
          </a:prstGeom>
        </p:spPr>
        <p:txBody>
          <a:bodyPr wrap="square" lIns="34278" tIns="17139" rIns="34278" bIns="17139">
            <a:spAutoFit/>
          </a:bodyPr>
          <a:lstStyle/>
          <a:p>
            <a:pPr algn="ctr"/>
            <a:r>
              <a:rPr lang="ru-RU" sz="1600" dirty="0" smtClean="0">
                <a:cs typeface="Lato Light"/>
              </a:rPr>
              <a:t>Стали, используемые в машинах и оборудовании для получения, хранения и транспортирования сжиженных газов с температурой кипения от </a:t>
            </a:r>
            <a:r>
              <a:rPr lang="ru-RU" sz="1600" dirty="0" smtClean="0">
                <a:solidFill>
                  <a:srgbClr val="0E80C9"/>
                </a:solidFill>
                <a:cs typeface="Lato Light"/>
              </a:rPr>
              <a:t>-80 </a:t>
            </a:r>
            <a:r>
              <a:rPr lang="ru-RU" sz="1600" dirty="0" smtClean="0">
                <a:cs typeface="Lato Light"/>
              </a:rPr>
              <a:t>до</a:t>
            </a:r>
            <a:r>
              <a:rPr lang="ru-RU" sz="1600" dirty="0" smtClean="0">
                <a:solidFill>
                  <a:srgbClr val="0E80C9"/>
                </a:solidFill>
                <a:cs typeface="Lato Light"/>
              </a:rPr>
              <a:t> -269 С</a:t>
            </a:r>
            <a:endParaRPr lang="en-US" sz="1600" dirty="0">
              <a:solidFill>
                <a:srgbClr val="0E80C9"/>
              </a:solidFill>
              <a:cs typeface="Lato Light"/>
            </a:endParaRPr>
          </a:p>
        </p:txBody>
      </p:sp>
      <p:sp>
        <p:nvSpPr>
          <p:cNvPr id="12" name="Shape 188"/>
          <p:cNvSpPr/>
          <p:nvPr/>
        </p:nvSpPr>
        <p:spPr>
          <a:xfrm>
            <a:off x="-32" y="1714494"/>
            <a:ext cx="3071834" cy="1000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Криогенная</a:t>
            </a:r>
            <a:r>
              <a:rPr lang="ru-RU" sz="2400" dirty="0" smtClean="0">
                <a:solidFill>
                  <a:schemeClr val="tx1"/>
                </a:solidFill>
                <a:latin typeface="Lato Light"/>
                <a:cs typeface="Lato Light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сталь - </a:t>
            </a:r>
            <a:endParaRPr lang="en-US" sz="2400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8431505"/>
              </p:ext>
            </p:extLst>
          </p:nvPr>
        </p:nvGraphicFramePr>
        <p:xfrm>
          <a:off x="179511" y="2820249"/>
          <a:ext cx="8821645" cy="1951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787"/>
                <a:gridCol w="3929090"/>
                <a:gridCol w="2571768"/>
              </a:tblGrid>
              <a:tr h="3944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Требования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791">
                <a:tc gridSpan="3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Гарантированный запас пластичности и вязкости разрушения при рабочих температурах</a:t>
                      </a:r>
                      <a:endParaRPr lang="en-US" sz="2400" dirty="0" smtClean="0">
                        <a:latin typeface="+mn-lt"/>
                        <a:cs typeface="Lato Ligh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Разновидности аустенитных сталей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5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Хромоникелевые стали</a:t>
                      </a:r>
                      <a:endParaRPr lang="ru-RU" sz="1600" b="1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Сложнолегированные</a:t>
                      </a:r>
                    </a:p>
                    <a:p>
                      <a:pPr algn="ctr"/>
                      <a:r>
                        <a:rPr lang="ru-RU" sz="1600" dirty="0" smtClean="0"/>
                        <a:t>стали повышенной прочности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Высокомарганцевые стали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8963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9"/>
          <p:cNvSpPr/>
          <p:nvPr/>
        </p:nvSpPr>
        <p:spPr>
          <a:xfrm>
            <a:off x="6072198" y="1070454"/>
            <a:ext cx="2857520" cy="358288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ctr"/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8" name="Freeform 41"/>
          <p:cNvSpPr/>
          <p:nvPr/>
        </p:nvSpPr>
        <p:spPr>
          <a:xfrm flipV="1">
            <a:off x="6072198" y="2104214"/>
            <a:ext cx="2840070" cy="396098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ctr"/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9" name="Freeform 44"/>
          <p:cNvSpPr/>
          <p:nvPr/>
        </p:nvSpPr>
        <p:spPr>
          <a:xfrm flipH="1">
            <a:off x="214282" y="1170427"/>
            <a:ext cx="2958392" cy="329753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10" name="Freeform 45"/>
          <p:cNvSpPr/>
          <p:nvPr/>
        </p:nvSpPr>
        <p:spPr>
          <a:xfrm flipH="1">
            <a:off x="214314" y="1897905"/>
            <a:ext cx="2809027" cy="102341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34" name="Freeform 45"/>
          <p:cNvSpPr/>
          <p:nvPr/>
        </p:nvSpPr>
        <p:spPr>
          <a:xfrm flipH="1" flipV="1">
            <a:off x="214314" y="2357436"/>
            <a:ext cx="2958359" cy="27699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42" tIns="34271" rIns="68542" bIns="34271" rtlCol="0" anchor="ctr"/>
          <a:lstStyle/>
          <a:p>
            <a:pPr algn="r"/>
            <a:endParaRPr lang="en-US" sz="1600" dirty="0">
              <a:latin typeface="Lato Light"/>
              <a:cs typeface="Lato Ligh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2899532" y="651167"/>
            <a:ext cx="3315575" cy="2420649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B2B2B2">
                <a:alpha val="67000"/>
              </a:srgbClr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9" name="Straight Connector 49"/>
          <p:cNvCxnSpPr>
            <a:stCxn id="14" idx="0"/>
            <a:endCxn id="14" idx="4"/>
          </p:cNvCxnSpPr>
          <p:nvPr/>
        </p:nvCxnSpPr>
        <p:spPr>
          <a:xfrm rot="16200000" flipH="1">
            <a:off x="3346995" y="1861491"/>
            <a:ext cx="2420649" cy="1588"/>
          </a:xfrm>
          <a:prstGeom prst="line">
            <a:avLst/>
          </a:prstGeom>
          <a:ln w="3175" cmpd="sng">
            <a:solidFill>
              <a:srgbClr val="B2B2B2">
                <a:alpha val="67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1"/>
          <p:cNvCxnSpPr>
            <a:stCxn id="14" idx="6"/>
            <a:endCxn id="14" idx="2"/>
          </p:cNvCxnSpPr>
          <p:nvPr/>
        </p:nvCxnSpPr>
        <p:spPr>
          <a:xfrm flipH="1">
            <a:off x="2899532" y="1861492"/>
            <a:ext cx="3315575" cy="1588"/>
          </a:xfrm>
          <a:prstGeom prst="line">
            <a:avLst/>
          </a:prstGeom>
          <a:ln w="3175" cmpd="sng">
            <a:solidFill>
              <a:srgbClr val="B2B2B2">
                <a:alpha val="67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43042" y="285734"/>
            <a:ext cx="7500958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1800" b="1" dirty="0" smtClean="0">
                <a:solidFill>
                  <a:srgbClr val="ECF664"/>
                </a:solidFill>
              </a:rPr>
              <a:t>Характеристики криогенной стали и способы их достижения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558215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/>
                </a:solidFill>
                <a:latin typeface="Lato Light"/>
                <a:cs typeface="Lato Light"/>
              </a:rPr>
              <a:t>Термомеханическая обработка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57950" y="2161758"/>
            <a:ext cx="2816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/>
                </a:solidFill>
                <a:latin typeface="Lato Light"/>
                <a:cs typeface="Lato Light"/>
              </a:rPr>
              <a:t>Рафинирование стали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590254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/>
                </a:solidFill>
                <a:latin typeface="Lato Light"/>
                <a:cs typeface="Lato Light"/>
              </a:rPr>
              <a:t>Раскисление стали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2686" y="642924"/>
            <a:ext cx="2036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/>
                </a:solidFill>
                <a:latin typeface="Lato Light"/>
                <a:cs typeface="Lato Light"/>
              </a:rPr>
              <a:t>Модифицирование РЗМ и ЩЗМ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4315" y="1167673"/>
            <a:ext cx="2428859" cy="403945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pPr algn="ctr"/>
            <a:r>
              <a:rPr lang="ru-RU" sz="1200" dirty="0" smtClean="0">
                <a:latin typeface="Lato Light"/>
                <a:cs typeface="Lato Light"/>
              </a:rPr>
              <a:t>Воздействие на состав и форму</a:t>
            </a:r>
          </a:p>
          <a:p>
            <a:pPr algn="ctr"/>
            <a:r>
              <a:rPr lang="ru-RU" sz="1200" dirty="0" smtClean="0">
                <a:latin typeface="Lato Light"/>
                <a:cs typeface="Lato Light"/>
              </a:rPr>
              <a:t>неметаллических включений</a:t>
            </a:r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206" y="1882053"/>
            <a:ext cx="2164654" cy="403945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pPr algn="ctr"/>
            <a:r>
              <a:rPr lang="ru-RU" sz="1200" dirty="0" smtClean="0">
                <a:latin typeface="Lato Light"/>
                <a:cs typeface="Lato Light"/>
              </a:rPr>
              <a:t>Удаление растворенного кислорода</a:t>
            </a:r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2357436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accent1"/>
                </a:solidFill>
                <a:latin typeface="Lato Light"/>
                <a:cs typeface="Lato Light"/>
              </a:rPr>
              <a:t>Легирование стали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319" y="2667871"/>
            <a:ext cx="2386855" cy="403945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pPr algn="ctr"/>
            <a:r>
              <a:rPr lang="ru-RU" sz="1200" dirty="0" smtClean="0">
                <a:latin typeface="Lato Light"/>
                <a:cs typeface="Lato Light"/>
              </a:rPr>
              <a:t>Корректировка химического состава </a:t>
            </a:r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3604" y="1071952"/>
            <a:ext cx="2591464" cy="1142608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1 стадия </a:t>
            </a:r>
          </a:p>
          <a:p>
            <a:pPr algn="ctr"/>
            <a:r>
              <a:rPr lang="en-US" sz="1200" dirty="0" smtClean="0"/>
              <a:t>t</a:t>
            </a:r>
            <a:r>
              <a:rPr lang="en-US" sz="1200" dirty="0" smtClean="0">
                <a:sym typeface="Symbol"/>
              </a:rPr>
              <a:t> </a:t>
            </a:r>
            <a:r>
              <a:rPr lang="ru-RU" sz="1200" dirty="0" smtClean="0"/>
              <a:t>прокатки</a:t>
            </a:r>
            <a:r>
              <a:rPr lang="en-US" sz="1200" dirty="0" smtClean="0"/>
              <a:t> </a:t>
            </a:r>
            <a:r>
              <a:rPr lang="ru-RU" sz="1200" dirty="0" smtClean="0"/>
              <a:t>&gt;</a:t>
            </a:r>
            <a:r>
              <a:rPr lang="en-US" sz="1200" dirty="0" smtClean="0"/>
              <a:t> t</a:t>
            </a:r>
            <a:r>
              <a:rPr lang="en-US" sz="1200" dirty="0" smtClean="0">
                <a:sym typeface="Symbol"/>
              </a:rPr>
              <a:t></a:t>
            </a:r>
            <a:r>
              <a:rPr lang="ru-RU" sz="1200" dirty="0" smtClean="0"/>
              <a:t> рекристаллизации </a:t>
            </a:r>
            <a:endParaRPr lang="en-US" sz="1200" dirty="0" smtClean="0"/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2 </a:t>
            </a:r>
            <a:r>
              <a:rPr lang="ru-RU" sz="1200" dirty="0" smtClean="0">
                <a:solidFill>
                  <a:schemeClr val="tx2"/>
                </a:solidFill>
              </a:rPr>
              <a:t>стадия 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 smtClean="0">
                <a:cs typeface="Times New Roman"/>
              </a:rPr>
              <a:t>Линия охлаждения </a:t>
            </a:r>
            <a:r>
              <a:rPr lang="en-US" sz="1200" dirty="0" smtClean="0">
                <a:cs typeface="Times New Roman"/>
              </a:rPr>
              <a:t>GS </a:t>
            </a:r>
            <a:r>
              <a:rPr lang="ru-RU" sz="1200" dirty="0" smtClean="0">
                <a:cs typeface="Times New Roman"/>
              </a:rPr>
              <a:t>&lt; </a:t>
            </a:r>
            <a:r>
              <a:rPr lang="en-US" sz="1200" dirty="0" smtClean="0"/>
              <a:t>t</a:t>
            </a:r>
            <a:r>
              <a:rPr lang="en-US" sz="1200" dirty="0" smtClean="0">
                <a:sym typeface="Symbol"/>
              </a:rPr>
              <a:t> </a:t>
            </a:r>
            <a:r>
              <a:rPr lang="ru-RU" sz="1200" dirty="0" smtClean="0"/>
              <a:t>прокатки</a:t>
            </a:r>
            <a:r>
              <a:rPr lang="en-US" sz="1200" dirty="0" smtClean="0"/>
              <a:t> </a:t>
            </a:r>
            <a:r>
              <a:rPr lang="ru-RU" sz="1200" dirty="0" smtClean="0">
                <a:cs typeface="Times New Roman"/>
              </a:rPr>
              <a:t>&lt;</a:t>
            </a:r>
            <a:r>
              <a:rPr lang="en-US" sz="1200" dirty="0" smtClean="0">
                <a:cs typeface="Times New Roman"/>
              </a:rPr>
              <a:t> </a:t>
            </a:r>
            <a:r>
              <a:rPr lang="en-US" sz="1200" dirty="0" smtClean="0"/>
              <a:t>t</a:t>
            </a:r>
            <a:r>
              <a:rPr lang="en-US" sz="1200" dirty="0" smtClean="0">
                <a:sym typeface="Symbol"/>
              </a:rPr>
              <a:t></a:t>
            </a:r>
            <a:r>
              <a:rPr lang="ru-RU" sz="1200" dirty="0" smtClean="0"/>
              <a:t> рекристаллизации аустенита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9388" y="2483205"/>
            <a:ext cx="2575680" cy="588611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pPr algn="ctr"/>
            <a:r>
              <a:rPr lang="ru-RU" sz="1200" dirty="0" smtClean="0">
                <a:latin typeface="Lato Light"/>
                <a:cs typeface="Lato Light"/>
              </a:rPr>
              <a:t>Удаление из металла </a:t>
            </a:r>
          </a:p>
          <a:p>
            <a:pPr algn="ctr"/>
            <a:r>
              <a:rPr lang="ru-RU" sz="1200" dirty="0" smtClean="0">
                <a:latin typeface="Lato Light"/>
                <a:cs typeface="Lato Light"/>
              </a:rPr>
              <a:t>серы, фосфора, </a:t>
            </a:r>
          </a:p>
          <a:p>
            <a:pPr algn="ctr"/>
            <a:r>
              <a:rPr lang="ru-RU" sz="1200" dirty="0" smtClean="0">
                <a:latin typeface="Lato Light"/>
                <a:cs typeface="Lato Light"/>
              </a:rPr>
              <a:t>газов, неметаллических включений</a:t>
            </a:r>
            <a:endParaRPr lang="en-US" sz="1200" dirty="0">
              <a:latin typeface="Lato Light"/>
              <a:cs typeface="Lato Ligh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34233" y="1142990"/>
            <a:ext cx="1509205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Коррозионная</a:t>
            </a:r>
          </a:p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 стойкость</a:t>
            </a:r>
            <a:endParaRPr lang="en-US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46624" y="2214080"/>
            <a:ext cx="15968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Свариваемость</a:t>
            </a:r>
            <a:endParaRPr lang="en-US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56525" y="1301833"/>
            <a:ext cx="1587111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Прочность</a:t>
            </a:r>
          </a:p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69461" y="2087651"/>
            <a:ext cx="1045548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Ударная</a:t>
            </a:r>
          </a:p>
          <a:p>
            <a:pPr algn="ctr" defTabSz="6663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/>
                </a:solidFill>
                <a:cs typeface="Lato Light"/>
              </a:rPr>
              <a:t> вязкость</a:t>
            </a:r>
            <a:endParaRPr lang="en-US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50358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8431505"/>
              </p:ext>
            </p:extLst>
          </p:nvPr>
        </p:nvGraphicFramePr>
        <p:xfrm>
          <a:off x="164357" y="3500444"/>
          <a:ext cx="8765361" cy="1479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62"/>
                <a:gridCol w="2415975"/>
                <a:gridCol w="1500198"/>
                <a:gridCol w="1928826"/>
                <a:gridCol w="1768500"/>
              </a:tblGrid>
              <a:tr h="2494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Технология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Midrex</a:t>
                      </a:r>
                      <a:endParaRPr lang="ru-RU" sz="12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HYL</a:t>
                      </a:r>
                      <a:endParaRPr lang="ru-RU" sz="12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ITmk3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Корекс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574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Сырье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Окисленные  окатыши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Чистая руда, </a:t>
                      </a:r>
                    </a:p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60 % 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Низкокачественная руда 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Руда, окисленные окатыши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33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Продукт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Губчатое железо </a:t>
                      </a:r>
                    </a:p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 95%)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толстом слое железосодержащих окатышей 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Губчатое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железо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(Fe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75—92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Высококачественный гранулированный чугун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9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7%)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Губчатое железо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0" y="3104856"/>
            <a:ext cx="9144000" cy="324150"/>
          </a:xfrm>
          <a:prstGeom prst="rect">
            <a:avLst/>
          </a:prstGeom>
          <a:solidFill>
            <a:srgbClr val="FF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Способы прямого восстановления железа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Диаграмма 87"/>
          <p:cNvGraphicFramePr/>
          <p:nvPr/>
        </p:nvGraphicFramePr>
        <p:xfrm>
          <a:off x="-411680" y="375996"/>
          <a:ext cx="9644130" cy="140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43042" y="285734"/>
            <a:ext cx="750429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Энергосбережение в черной металлургии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29255" y="2866255"/>
            <a:ext cx="3429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Термомеханическая обработка металла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929190" y="2151875"/>
            <a:ext cx="4143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Нагрев и восстановление железорудных материалов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936458" y="2509065"/>
            <a:ext cx="2278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Нагрев металла и шихты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8929718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/>
              <a:t>5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-32" y="3247732"/>
            <a:ext cx="9144000" cy="324150"/>
          </a:xfrm>
          <a:prstGeom prst="rect">
            <a:avLst/>
          </a:prstGeom>
          <a:solidFill>
            <a:srgbClr val="FF74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/>
              <a:t>Мероприятия по энергосбережению</a:t>
            </a:r>
            <a:endParaRPr lang="ru-RU" sz="2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85919" y="2493678"/>
            <a:ext cx="3214710" cy="292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Сталеплавильный процесс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85920" y="2124448"/>
            <a:ext cx="3215674" cy="304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Коксодоменный процесс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2850584"/>
            <a:ext cx="3198314" cy="292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Прокатный процесс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2" name="Shape 188"/>
          <p:cNvSpPr/>
          <p:nvPr/>
        </p:nvSpPr>
        <p:spPr>
          <a:xfrm>
            <a:off x="1571604" y="1643056"/>
            <a:ext cx="6500858" cy="50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Использование энергии в технологическом процессе</a:t>
            </a:r>
            <a:endParaRPr lang="en-US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91144" y="3720482"/>
          <a:ext cx="868939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3140"/>
                <a:gridCol w="2888667"/>
                <a:gridCol w="2527583"/>
              </a:tblGrid>
              <a:tr h="2590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Lato Light"/>
                        </a:rPr>
                        <a:t>Коксодоменный процесс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  <a:cs typeface="Lato Ligh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Lato Light"/>
                        </a:rPr>
                        <a:t>Сталеплавильный процесс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  <a:cs typeface="Lato Ligh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n-lt"/>
                          <a:cs typeface="Lato Light"/>
                        </a:rPr>
                        <a:t>Прокатный процесс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  <a:cs typeface="Lato Ligh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4971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Повышение доли электроэнергии за счет плазматрона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Повышение качества шихты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Повышение давления газа в печи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Использование комбинированного дутья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Использование плазмотрона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Использование газокислородных горелок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Работа с жидким стартом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Вдувание О</a:t>
                      </a:r>
                      <a:r>
                        <a:rPr lang="ru-RU" sz="1200" baseline="-25000" dirty="0" smtClean="0"/>
                        <a:t>2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Стабилизация нагрева сляба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Контролируемый прокат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200" dirty="0" smtClean="0"/>
                        <a:t>Контролируемое охлаждение</a:t>
                      </a:r>
                    </a:p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 l="32813" t="19259" r="51953" b="29352"/>
          <a:stretch>
            <a:fillRect/>
          </a:stretch>
        </p:blipFill>
        <p:spPr bwMode="auto">
          <a:xfrm>
            <a:off x="1214414" y="1956742"/>
            <a:ext cx="428628" cy="8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 descr="https://d2gg9evh47fn9z.cloudfront.net/800px_COLOURBOX26066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53" t="10121" r="12767" b="10708"/>
          <a:stretch>
            <a:fillRect/>
          </a:stretch>
        </p:blipFill>
        <p:spPr bwMode="auto">
          <a:xfrm>
            <a:off x="500034" y="2363389"/>
            <a:ext cx="785818" cy="851303"/>
          </a:xfrm>
          <a:prstGeom prst="rect">
            <a:avLst/>
          </a:prstGeom>
          <a:noFill/>
        </p:spPr>
      </p:pic>
      <p:pic>
        <p:nvPicPr>
          <p:cNvPr id="2067" name="Picture 19" descr="https://st3.depositphotos.com/4799321/13290/v/1600/depositphotos_132906120-stock-illustration-light-bulb-line-icon-vect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3F8"/>
              </a:clrFrom>
              <a:clrTo>
                <a:srgbClr val="F4F3F8">
                  <a:alpha val="0"/>
                </a:srgbClr>
              </a:clrTo>
            </a:clrChange>
          </a:blip>
          <a:srcRect l="16649" t="8414" r="16805" b="26468"/>
          <a:stretch>
            <a:fillRect/>
          </a:stretch>
        </p:blipFill>
        <p:spPr bwMode="auto">
          <a:xfrm>
            <a:off x="120512" y="1956742"/>
            <a:ext cx="522398" cy="543571"/>
          </a:xfrm>
          <a:prstGeom prst="rect">
            <a:avLst/>
          </a:prstGeom>
          <a:noFill/>
        </p:spPr>
      </p:pic>
      <p:pic>
        <p:nvPicPr>
          <p:cNvPr id="31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http://spb.d-o-o-b.ru/upload/normal/58/sankt-peterburg-list_hk_AISI_430_razmer_0__8x1250h2500_mm_BAPE_587449.png"/>
          <p:cNvPicPr>
            <a:picLocks noChangeAspect="1" noChangeArrowheads="1"/>
          </p:cNvPicPr>
          <p:nvPr/>
        </p:nvPicPr>
        <p:blipFill>
          <a:blip r:embed="rId2" cstate="print"/>
          <a:srcRect l="3104" t="22536" r="1720" b="19989"/>
          <a:stretch>
            <a:fillRect/>
          </a:stretch>
        </p:blipFill>
        <p:spPr bwMode="auto">
          <a:xfrm>
            <a:off x="357158" y="2675927"/>
            <a:ext cx="1289759" cy="584147"/>
          </a:xfrm>
          <a:prstGeom prst="rect">
            <a:avLst/>
          </a:prstGeom>
          <a:noFill/>
        </p:spPr>
      </p:pic>
      <p:sp>
        <p:nvSpPr>
          <p:cNvPr id="217" name="Стрелка вниз 216"/>
          <p:cNvSpPr/>
          <p:nvPr/>
        </p:nvSpPr>
        <p:spPr>
          <a:xfrm rot="5400000">
            <a:off x="884860" y="4298465"/>
            <a:ext cx="484632" cy="460227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Стрелка вниз 198"/>
          <p:cNvSpPr/>
          <p:nvPr/>
        </p:nvSpPr>
        <p:spPr>
          <a:xfrm rot="5400000">
            <a:off x="1865073" y="2650904"/>
            <a:ext cx="484632" cy="1214446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ятиугольник 196"/>
          <p:cNvSpPr/>
          <p:nvPr/>
        </p:nvSpPr>
        <p:spPr>
          <a:xfrm rot="10800000">
            <a:off x="2357423" y="2857501"/>
            <a:ext cx="1500198" cy="79570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с одним вырезанным скругленным углом 96"/>
          <p:cNvSpPr/>
          <p:nvPr/>
        </p:nvSpPr>
        <p:spPr>
          <a:xfrm rot="10800000">
            <a:off x="6326085" y="1516594"/>
            <a:ext cx="2606019" cy="267658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accent4"/>
              </a:solidFill>
            </a:endParaRPr>
          </a:p>
        </p:txBody>
      </p:sp>
      <p:sp>
        <p:nvSpPr>
          <p:cNvPr id="115" name="Нашивка 114"/>
          <p:cNvSpPr/>
          <p:nvPr/>
        </p:nvSpPr>
        <p:spPr>
          <a:xfrm>
            <a:off x="4763778" y="678605"/>
            <a:ext cx="1594172" cy="1839485"/>
          </a:xfrm>
          <a:prstGeom prst="chevron">
            <a:avLst>
              <a:gd name="adj" fmla="val 2255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Стрелка вниз 195"/>
          <p:cNvSpPr/>
          <p:nvPr/>
        </p:nvSpPr>
        <p:spPr>
          <a:xfrm rot="16200000">
            <a:off x="4365404" y="938302"/>
            <a:ext cx="484632" cy="1357323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шихта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3" name="Нашивка 192"/>
          <p:cNvSpPr/>
          <p:nvPr/>
        </p:nvSpPr>
        <p:spPr>
          <a:xfrm>
            <a:off x="1807631" y="702217"/>
            <a:ext cx="2264303" cy="1839485"/>
          </a:xfrm>
          <a:prstGeom prst="chevron">
            <a:avLst>
              <a:gd name="adj" fmla="val 2255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29718" y="4862684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6</a:t>
            </a:r>
            <a:endParaRPr lang="ru-RU" sz="1600" b="1" dirty="0"/>
          </a:p>
        </p:txBody>
      </p:sp>
      <p:pic>
        <p:nvPicPr>
          <p:cNvPr id="17" name="Picture 3" descr="D:\Учёба\Кейс\финал\34418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18703"/>
            <a:ext cx="1256032" cy="7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5720" y="1702352"/>
            <a:ext cx="63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ГОК</a:t>
            </a:r>
            <a:endParaRPr lang="ru-RU" sz="1800" b="1" dirty="0"/>
          </a:p>
        </p:txBody>
      </p:sp>
      <p:pic>
        <p:nvPicPr>
          <p:cNvPr id="23" name="Picture 4" descr="G:\Ну и морокаа\17.03.18\картинки\001.jpg"/>
          <p:cNvPicPr>
            <a:picLocks noChangeAspect="1" noChangeArrowheads="1"/>
          </p:cNvPicPr>
          <p:nvPr/>
        </p:nvPicPr>
        <p:blipFill>
          <a:blip r:embed="rId4" cstate="print"/>
          <a:srcRect r="25620"/>
          <a:stretch>
            <a:fillRect/>
          </a:stretch>
        </p:blipFill>
        <p:spPr bwMode="auto">
          <a:xfrm>
            <a:off x="6572264" y="1824695"/>
            <a:ext cx="588934" cy="78819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584725" y="2651941"/>
            <a:ext cx="48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УКП</a:t>
            </a:r>
            <a:endParaRPr lang="ru-RU" sz="1200" b="1" dirty="0"/>
          </a:p>
        </p:txBody>
      </p:sp>
      <p:pic>
        <p:nvPicPr>
          <p:cNvPr id="70" name="Picture 4" descr="G:\Ну и морокаа\17.03.18\картинки\001.jpg"/>
          <p:cNvPicPr>
            <a:picLocks noChangeAspect="1" noChangeArrowheads="1"/>
          </p:cNvPicPr>
          <p:nvPr/>
        </p:nvPicPr>
        <p:blipFill>
          <a:blip r:embed="rId4" cstate="print"/>
          <a:srcRect r="25620"/>
          <a:stretch>
            <a:fillRect/>
          </a:stretch>
        </p:blipFill>
        <p:spPr bwMode="auto">
          <a:xfrm>
            <a:off x="6576693" y="3041740"/>
            <a:ext cx="582917" cy="780137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584725" y="3810338"/>
            <a:ext cx="48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УКП</a:t>
            </a:r>
            <a:endParaRPr lang="ru-RU" sz="12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46916" y="285734"/>
            <a:ext cx="7500421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Технологический процесс ПАО «</a:t>
            </a:r>
            <a:r>
              <a:rPr lang="ru-RU" sz="2000" b="1" dirty="0" err="1" smtClean="0">
                <a:solidFill>
                  <a:srgbClr val="ECF664"/>
                </a:solidFill>
              </a:rPr>
              <a:t>ЕвразМеталл</a:t>
            </a:r>
            <a:r>
              <a:rPr lang="ru-RU" sz="2000" b="1" dirty="0" smtClean="0">
                <a:solidFill>
                  <a:srgbClr val="ECF664"/>
                </a:solidFill>
              </a:rPr>
              <a:t>»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40401" y="1497605"/>
            <a:ext cx="211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</a:rPr>
              <a:t>Внепечная обработка</a:t>
            </a:r>
          </a:p>
        </p:txBody>
      </p:sp>
      <p:pic>
        <p:nvPicPr>
          <p:cNvPr id="122" name="Picture 5" descr="F:\к кейсам\финал\p_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4" y="2938823"/>
            <a:ext cx="1143008" cy="525901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2643172" y="3393287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Стан «5000»</a:t>
            </a:r>
            <a:endParaRPr lang="ru-RU" sz="12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2285984" y="189464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Доменный цех</a:t>
            </a:r>
            <a:endParaRPr lang="ru-RU" b="1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C7"/>
              </a:clrFrom>
              <a:clrTo>
                <a:srgbClr val="FFFCC7">
                  <a:alpha val="0"/>
                </a:srgbClr>
              </a:clrTo>
            </a:clrChange>
          </a:blip>
          <a:srcRect t="153" r="1587" b="750"/>
          <a:stretch>
            <a:fillRect/>
          </a:stretch>
        </p:blipFill>
        <p:spPr bwMode="auto">
          <a:xfrm>
            <a:off x="2357422" y="1071552"/>
            <a:ext cx="1454341" cy="8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Прямая соединительная линия 81"/>
          <p:cNvCxnSpPr/>
          <p:nvPr/>
        </p:nvCxnSpPr>
        <p:spPr>
          <a:xfrm rot="5400000">
            <a:off x="6311387" y="2942757"/>
            <a:ext cx="2318595" cy="1588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7627759" y="2821731"/>
            <a:ext cx="2607103" cy="1588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 flipH="1">
            <a:off x="5189831" y="3204047"/>
            <a:ext cx="1788338" cy="2360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6084642" y="4102851"/>
            <a:ext cx="2845872" cy="2243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1" name="Пятиугольник 140"/>
          <p:cNvSpPr/>
          <p:nvPr/>
        </p:nvSpPr>
        <p:spPr>
          <a:xfrm rot="10800000">
            <a:off x="4214811" y="3821877"/>
            <a:ext cx="1571635" cy="115935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TextBox 146"/>
          <p:cNvSpPr txBox="1"/>
          <p:nvPr/>
        </p:nvSpPr>
        <p:spPr>
          <a:xfrm>
            <a:off x="4863975" y="466759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МНЛЗ</a:t>
            </a:r>
            <a:endParaRPr lang="ru-RU" sz="1200" b="1" dirty="0"/>
          </a:p>
        </p:txBody>
      </p:sp>
      <p:pic>
        <p:nvPicPr>
          <p:cNvPr id="143" name="Picture 3" descr="D:\не моё\с фл св\МНЛ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2341" t="8563" r="29933" b="52072"/>
          <a:stretch>
            <a:fillRect/>
          </a:stretch>
        </p:blipFill>
        <p:spPr bwMode="auto">
          <a:xfrm>
            <a:off x="4647261" y="4018015"/>
            <a:ext cx="909201" cy="634853"/>
          </a:xfrm>
          <a:prstGeom prst="rect">
            <a:avLst/>
          </a:prstGeom>
          <a:noFill/>
        </p:spPr>
      </p:pic>
      <p:sp>
        <p:nvSpPr>
          <p:cNvPr id="166" name="Пятиугольник 165"/>
          <p:cNvSpPr/>
          <p:nvPr/>
        </p:nvSpPr>
        <p:spPr>
          <a:xfrm rot="10800000">
            <a:off x="4214811" y="2678868"/>
            <a:ext cx="1571635" cy="115935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706189" y="3424415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МНЛЗ №6</a:t>
            </a:r>
            <a:endParaRPr lang="ru-RU" sz="1200" b="1" dirty="0"/>
          </a:p>
        </p:txBody>
      </p:sp>
      <p:pic>
        <p:nvPicPr>
          <p:cNvPr id="170" name="Picture 3" descr="D:\не моё\с фл св\МНЛЗ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2341" t="8563" r="29933" b="52072"/>
          <a:stretch>
            <a:fillRect/>
          </a:stretch>
        </p:blipFill>
        <p:spPr bwMode="auto">
          <a:xfrm>
            <a:off x="4647261" y="2786064"/>
            <a:ext cx="909201" cy="634853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 rot="5400000">
            <a:off x="4949690" y="3219583"/>
            <a:ext cx="190929" cy="12320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разливка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94" name="Стрелка вниз 193"/>
          <p:cNvSpPr/>
          <p:nvPr/>
        </p:nvSpPr>
        <p:spPr>
          <a:xfrm rot="16200000">
            <a:off x="1686478" y="1186426"/>
            <a:ext cx="484632" cy="85725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руда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0" name="Стрелка вниз 199"/>
          <p:cNvSpPr/>
          <p:nvPr/>
        </p:nvSpPr>
        <p:spPr>
          <a:xfrm rot="5400000">
            <a:off x="3741056" y="2912363"/>
            <a:ext cx="484632" cy="64394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11" t="11136" r="12310" b="14314"/>
          <a:stretch>
            <a:fillRect/>
          </a:stretch>
        </p:blipFill>
        <p:spPr bwMode="auto">
          <a:xfrm>
            <a:off x="3857620" y="3143254"/>
            <a:ext cx="403047" cy="1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Пятиугольник 205"/>
          <p:cNvSpPr/>
          <p:nvPr/>
        </p:nvSpPr>
        <p:spPr>
          <a:xfrm rot="10800000">
            <a:off x="1214414" y="4133495"/>
            <a:ext cx="2643206" cy="79570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Стрелка вниз 206"/>
          <p:cNvSpPr/>
          <p:nvPr/>
        </p:nvSpPr>
        <p:spPr>
          <a:xfrm rot="5400000">
            <a:off x="3741056" y="4116924"/>
            <a:ext cx="484632" cy="64394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8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11" t="11136" r="12310" b="14314"/>
          <a:stretch>
            <a:fillRect/>
          </a:stretch>
        </p:blipFill>
        <p:spPr bwMode="auto">
          <a:xfrm>
            <a:off x="3857620" y="4347815"/>
            <a:ext cx="403047" cy="1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5" descr="F:\к кейсам\финал\p_0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0" y="4192015"/>
            <a:ext cx="928696" cy="427295"/>
          </a:xfrm>
          <a:prstGeom prst="rect">
            <a:avLst/>
          </a:prstGeom>
          <a:noFill/>
        </p:spPr>
      </p:pic>
      <p:pic>
        <p:nvPicPr>
          <p:cNvPr id="210" name="Picture 5" descr="F:\к кейсам\финал\p_0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4214824"/>
            <a:ext cx="928698" cy="427296"/>
          </a:xfrm>
          <a:prstGeom prst="rect">
            <a:avLst/>
          </a:prstGeom>
          <a:noFill/>
        </p:spPr>
      </p:pic>
      <p:sp>
        <p:nvSpPr>
          <p:cNvPr id="211" name="TextBox 210"/>
          <p:cNvSpPr txBox="1"/>
          <p:nvPr/>
        </p:nvSpPr>
        <p:spPr>
          <a:xfrm>
            <a:off x="2584175" y="4633418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Стан «2500»</a:t>
            </a:r>
            <a:endParaRPr lang="ru-RU" sz="12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1357290" y="4643452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 Стан «2000»</a:t>
            </a:r>
            <a:endParaRPr lang="ru-RU" sz="1200" b="1" dirty="0"/>
          </a:p>
        </p:txBody>
      </p:sp>
      <p:sp>
        <p:nvSpPr>
          <p:cNvPr id="213" name="Стрелка вниз 212"/>
          <p:cNvSpPr/>
          <p:nvPr/>
        </p:nvSpPr>
        <p:spPr>
          <a:xfrm rot="5400000">
            <a:off x="2453290" y="4382130"/>
            <a:ext cx="159837" cy="219931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TextBox 213"/>
          <p:cNvSpPr txBox="1"/>
          <p:nvPr/>
        </p:nvSpPr>
        <p:spPr>
          <a:xfrm>
            <a:off x="82766" y="4487563"/>
            <a:ext cx="106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Сталь листовая в рулоне</a:t>
            </a:r>
            <a:endParaRPr lang="ru-RU" sz="1000" b="1" dirty="0"/>
          </a:p>
        </p:txBody>
      </p:sp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192" y="4071948"/>
            <a:ext cx="44103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Стрелка вниз 217"/>
          <p:cNvSpPr/>
          <p:nvPr/>
        </p:nvSpPr>
        <p:spPr>
          <a:xfrm rot="5400000">
            <a:off x="5636177" y="3618305"/>
            <a:ext cx="484632" cy="43461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Picture 3" descr="G:\Ну и морокаа\17.03.18\картинки\dugovaya-pech-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857238"/>
            <a:ext cx="472406" cy="456793"/>
          </a:xfrm>
          <a:prstGeom prst="rect">
            <a:avLst/>
          </a:prstGeom>
          <a:noFill/>
        </p:spPr>
      </p:pic>
      <p:sp>
        <p:nvSpPr>
          <p:cNvPr id="112" name="TextBox 111"/>
          <p:cNvSpPr txBox="1"/>
          <p:nvPr/>
        </p:nvSpPr>
        <p:spPr>
          <a:xfrm>
            <a:off x="5182179" y="1282124"/>
            <a:ext cx="89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ДСП-180</a:t>
            </a:r>
            <a:endParaRPr lang="ru-RU" sz="1200" b="1" dirty="0"/>
          </a:p>
        </p:txBody>
      </p:sp>
      <p:pic>
        <p:nvPicPr>
          <p:cNvPr id="116" name="Picture 3" descr="G:\Ну и морокаа\17.03.18\картинки\dugovaya-pech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25055" y="1785932"/>
            <a:ext cx="455828" cy="440763"/>
          </a:xfrm>
          <a:prstGeom prst="rect">
            <a:avLst/>
          </a:prstGeom>
          <a:noFill/>
        </p:spPr>
      </p:pic>
      <p:sp>
        <p:nvSpPr>
          <p:cNvPr id="117" name="TextBox 116"/>
          <p:cNvSpPr txBox="1"/>
          <p:nvPr/>
        </p:nvSpPr>
        <p:spPr>
          <a:xfrm>
            <a:off x="5182179" y="2182653"/>
            <a:ext cx="89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ДСП-180</a:t>
            </a:r>
            <a:endParaRPr lang="ru-RU" sz="12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715272" y="2643188"/>
            <a:ext cx="112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Вакууматор</a:t>
            </a:r>
            <a:endParaRPr lang="ru-RU" sz="12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7715272" y="3786196"/>
            <a:ext cx="121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Вакууматор</a:t>
            </a:r>
            <a:endParaRPr lang="ru-RU" sz="1200" b="1" dirty="0"/>
          </a:p>
        </p:txBody>
      </p:sp>
      <p:sp>
        <p:nvSpPr>
          <p:cNvPr id="163" name="Двойная стрелка влево/вправо 162"/>
          <p:cNvSpPr/>
          <p:nvPr/>
        </p:nvSpPr>
        <p:spPr>
          <a:xfrm>
            <a:off x="7254781" y="2924038"/>
            <a:ext cx="430831" cy="147778"/>
          </a:xfrm>
          <a:prstGeom prst="leftRight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students\Desktop\003.jpg"/>
          <p:cNvPicPr>
            <a:picLocks noChangeAspect="1" noChangeArrowheads="1"/>
          </p:cNvPicPr>
          <p:nvPr/>
        </p:nvPicPr>
        <p:blipFill>
          <a:blip r:embed="rId13" cstate="print"/>
          <a:srcRect l="788" t="21701" r="50000" b="4570"/>
          <a:stretch>
            <a:fillRect/>
          </a:stretch>
        </p:blipFill>
        <p:spPr bwMode="auto">
          <a:xfrm>
            <a:off x="7858148" y="1973144"/>
            <a:ext cx="785086" cy="705724"/>
          </a:xfrm>
          <a:prstGeom prst="rect">
            <a:avLst/>
          </a:prstGeom>
          <a:noFill/>
        </p:spPr>
      </p:pic>
      <p:pic>
        <p:nvPicPr>
          <p:cNvPr id="62" name="Picture 2" descr="C:\Users\students\Desktop\003.jpg"/>
          <p:cNvPicPr>
            <a:picLocks noChangeAspect="1" noChangeArrowheads="1"/>
          </p:cNvPicPr>
          <p:nvPr/>
        </p:nvPicPr>
        <p:blipFill>
          <a:blip r:embed="rId13" cstate="print"/>
          <a:srcRect l="788" t="21701" r="50000" b="4570"/>
          <a:stretch>
            <a:fillRect/>
          </a:stretch>
        </p:blipFill>
        <p:spPr bwMode="auto">
          <a:xfrm>
            <a:off x="7858944" y="3143254"/>
            <a:ext cx="785086" cy="705724"/>
          </a:xfrm>
          <a:prstGeom prst="rect">
            <a:avLst/>
          </a:prstGeom>
          <a:noFill/>
        </p:spPr>
      </p:pic>
      <p:pic>
        <p:nvPicPr>
          <p:cNvPr id="63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sp>
        <p:nvSpPr>
          <p:cNvPr id="64" name="Прямоугольник с двумя вырезанными противолежащими углами 63"/>
          <p:cNvSpPr/>
          <p:nvPr/>
        </p:nvSpPr>
        <p:spPr>
          <a:xfrm>
            <a:off x="6597668" y="623302"/>
            <a:ext cx="2546364" cy="662564"/>
          </a:xfrm>
          <a:prstGeom prst="snip2Diag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E80C9"/>
                </a:solidFill>
              </a:rPr>
              <a:t>Рафинирование </a:t>
            </a:r>
          </a:p>
          <a:p>
            <a:pPr algn="ctr"/>
            <a:r>
              <a:rPr lang="ru-RU" dirty="0" smtClean="0">
                <a:solidFill>
                  <a:srgbClr val="0E80C9"/>
                </a:solidFill>
              </a:rPr>
              <a:t>(твердые шлаковые смеси на основе извести)</a:t>
            </a:r>
          </a:p>
        </p:txBody>
      </p:sp>
      <p:sp>
        <p:nvSpPr>
          <p:cNvPr id="65" name="Shape 3958"/>
          <p:cNvSpPr/>
          <p:nvPr/>
        </p:nvSpPr>
        <p:spPr>
          <a:xfrm rot="16200000">
            <a:off x="6609271" y="1108559"/>
            <a:ext cx="354615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66" name="Shape 3958"/>
          <p:cNvSpPr/>
          <p:nvPr/>
        </p:nvSpPr>
        <p:spPr>
          <a:xfrm rot="16200000" flipH="1" flipV="1">
            <a:off x="7609402" y="4180393"/>
            <a:ext cx="354615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67" name="Прямоугольник с двумя вырезанными противолежащими углами 66"/>
          <p:cNvSpPr/>
          <p:nvPr/>
        </p:nvSpPr>
        <p:spPr>
          <a:xfrm>
            <a:off x="6246142" y="4214824"/>
            <a:ext cx="1540568" cy="662564"/>
          </a:xfrm>
          <a:prstGeom prst="snip2Diag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E80C9"/>
                </a:solidFill>
              </a:rPr>
              <a:t>Вакуумная </a:t>
            </a:r>
          </a:p>
          <a:p>
            <a:pPr algn="ctr"/>
            <a:r>
              <a:rPr lang="ru-RU" dirty="0" smtClean="0">
                <a:solidFill>
                  <a:srgbClr val="0E80C9"/>
                </a:solidFill>
              </a:rPr>
              <a:t>дегазация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8596" y="3245388"/>
            <a:ext cx="82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Лист стальной</a:t>
            </a:r>
            <a:endParaRPr lang="ru-RU" sz="1000" b="1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963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43042" y="285734"/>
            <a:ext cx="7504296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Криогенная сталь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0538" y="2357436"/>
            <a:ext cx="1807806" cy="418513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584200">
              <a:lnSpc>
                <a:spcPct val="11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accent1"/>
                </a:solidFill>
                <a:latin typeface="Lato Light"/>
                <a:cs typeface="Lato Light"/>
                <a:sym typeface="Helvetica Neue Light"/>
              </a:rPr>
              <a:t> 04Х18Н9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84467" y="2786064"/>
          <a:ext cx="8780019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619"/>
                <a:gridCol w="2182692"/>
                <a:gridCol w="935440"/>
                <a:gridCol w="1184890"/>
                <a:gridCol w="810714"/>
                <a:gridCol w="1178332"/>
                <a:gridCol w="1178332"/>
              </a:tblGrid>
              <a:tr h="214314">
                <a:tc gridSpan="7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Химический состав, %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423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423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423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,04</a:t>
                      </a:r>
                      <a:endParaRPr lang="ru-RU" sz="12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17 - 19,5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8 -11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&lt;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Symbol"/>
                        </a:rPr>
                        <a:t>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Symbol"/>
                        </a:rPr>
                        <a:t>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sym typeface="Symbol"/>
                        </a:rPr>
                        <a:t>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0,045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929718" y="4857766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7</a:t>
            </a:r>
            <a:endParaRPr lang="ru-RU" sz="16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91144" y="4034806"/>
          <a:ext cx="877334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7527"/>
                <a:gridCol w="2134220"/>
                <a:gridCol w="2418782"/>
                <a:gridCol w="1422813"/>
              </a:tblGrid>
              <a:tr h="272630"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Вкладные резервуары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Мембранные резервуары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423" rtl="0" eaLnBrk="1" latinLnBrk="0" hangingPunct="1"/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СПГ-танкеры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6594"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Толщина проката, мм</a:t>
                      </a:r>
                      <a:endParaRPr lang="ru-RU" sz="1200" b="0" baseline="3000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0,7-1,5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30-50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94"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Оборудование для проката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Стан 5000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Стан 2500, стан 2000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Стан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5000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Shape 188"/>
          <p:cNvSpPr/>
          <p:nvPr/>
        </p:nvSpPr>
        <p:spPr>
          <a:xfrm>
            <a:off x="3293524" y="3714758"/>
            <a:ext cx="2421484" cy="214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Продукция</a:t>
            </a:r>
            <a:endParaRPr lang="en-US" sz="1800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91143" y="731518"/>
          <a:ext cx="8773344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3337"/>
                <a:gridCol w="3571900"/>
                <a:gridCol w="3678107"/>
              </a:tblGrid>
              <a:tr h="2010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Характеристики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Хромоникелевые стали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Высокомарганцевые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стали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917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Преимущества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Никель легко восстанавливается из руды и не окисляется при последующих технологических операциях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Более низкая стоимость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Mn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17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Недостатки</a:t>
                      </a:r>
                      <a:endParaRPr lang="ru-RU" sz="12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Обязательная сортировка лома</a:t>
                      </a:r>
                      <a:endParaRPr lang="ru-RU" sz="1200" dirty="0"/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7415"/>
                          </a:solidFill>
                        </a:rPr>
                        <a:t>При  плавке более 80 % марганца уходит в шлак,</a:t>
                      </a:r>
                      <a:r>
                        <a:rPr lang="ru-RU" sz="1200" b="1" baseline="0" dirty="0" smtClean="0">
                          <a:solidFill>
                            <a:srgbClr val="FF7415"/>
                          </a:solidFill>
                        </a:rPr>
                        <a:t> а п</a:t>
                      </a:r>
                      <a:r>
                        <a:rPr lang="ru-RU" sz="1200" b="1" dirty="0" smtClean="0">
                          <a:solidFill>
                            <a:srgbClr val="FF7415"/>
                          </a:solidFill>
                        </a:rPr>
                        <a:t>ри </a:t>
                      </a:r>
                      <a:r>
                        <a:rPr lang="ru-RU" sz="1200" b="1" dirty="0" err="1" smtClean="0">
                          <a:solidFill>
                            <a:srgbClr val="FF7415"/>
                          </a:solidFill>
                        </a:rPr>
                        <a:t>раскислении</a:t>
                      </a:r>
                      <a:r>
                        <a:rPr lang="ru-RU" sz="1200" b="1" dirty="0" smtClean="0">
                          <a:solidFill>
                            <a:srgbClr val="FF7415"/>
                          </a:solidFill>
                        </a:rPr>
                        <a:t> легированием до  30 % вносимого марганца </a:t>
                      </a:r>
                      <a:endParaRPr lang="ru-RU" sz="1200" b="1" dirty="0">
                        <a:solidFill>
                          <a:srgbClr val="FF741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Нашивка 11"/>
          <p:cNvSpPr/>
          <p:nvPr/>
        </p:nvSpPr>
        <p:spPr>
          <a:xfrm>
            <a:off x="4809452" y="2357436"/>
            <a:ext cx="642942" cy="357190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Shape 188"/>
          <p:cNvSpPr/>
          <p:nvPr/>
        </p:nvSpPr>
        <p:spPr>
          <a:xfrm>
            <a:off x="1285852" y="2285998"/>
            <a:ext cx="3380724" cy="500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rgbClr val="0E80C9"/>
                </a:solidFill>
                <a:latin typeface="+mn-lt"/>
              </a:rPr>
              <a:t>Хромоникелевая сталь</a:t>
            </a:r>
            <a:endParaRPr lang="en-US" sz="2400" dirty="0">
              <a:solidFill>
                <a:srgbClr val="0E80C9"/>
              </a:solidFill>
              <a:latin typeface="+mn-lt"/>
            </a:endParaRPr>
          </a:p>
        </p:txBody>
      </p:sp>
      <p:pic>
        <p:nvPicPr>
          <p:cNvPr id="17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/>
          <p:cNvCxnSpPr/>
          <p:nvPr/>
        </p:nvCxnSpPr>
        <p:spPr>
          <a:xfrm rot="5400000">
            <a:off x="7535882" y="4249749"/>
            <a:ext cx="214314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43042" y="285734"/>
            <a:ext cx="7497619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Модернизация ПАО «Евраз-Металл»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2738" y="4822012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8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64292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E80C9"/>
                </a:solidFill>
              </a:rPr>
              <a:t>Цель: минимизация стоимости производства криогенных сталей для производства, хранения, транспортировки СПГ </a:t>
            </a:r>
            <a:endParaRPr lang="ru-RU" sz="2000" dirty="0">
              <a:solidFill>
                <a:srgbClr val="0E80C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44" y="928676"/>
            <a:ext cx="107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1 этап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1" y="2143122"/>
            <a:ext cx="100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2 этап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7356" y="319040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3 этап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4932" y="1428742"/>
            <a:ext cx="4578548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Модернизация производственных мощностей ПАО «Евраз-Металл» с целью стабилизации структуры аустенитной стали </a:t>
            </a:r>
            <a:r>
              <a:rPr lang="ru-RU" b="1" dirty="0" smtClean="0">
                <a:solidFill>
                  <a:schemeClr val="tx2"/>
                </a:solidFill>
              </a:rPr>
              <a:t>04Х18Н9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3" name="Shape 3958"/>
          <p:cNvSpPr/>
          <p:nvPr/>
        </p:nvSpPr>
        <p:spPr>
          <a:xfrm rot="5400000" flipH="1">
            <a:off x="1107258" y="1035833"/>
            <a:ext cx="214313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63676" y="2643188"/>
            <a:ext cx="70660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Строительство АЭС с целью получения независимого источника энергии и изменения энергобаланса предприятия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28926" y="3655320"/>
            <a:ext cx="335758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Переход на прямое восстановление железа из руды по технологии </a:t>
            </a:r>
            <a:r>
              <a:rPr lang="en-US" dirty="0" smtClean="0">
                <a:solidFill>
                  <a:schemeClr val="tx2"/>
                </a:solidFill>
              </a:rPr>
              <a:t>Itmk3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57950" y="3667320"/>
            <a:ext cx="257176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Замена энергии дуги на плазму в плавильных печах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9" name="Shape 3958"/>
          <p:cNvSpPr/>
          <p:nvPr/>
        </p:nvSpPr>
        <p:spPr>
          <a:xfrm rot="5400000" flipH="1">
            <a:off x="1893075" y="2250279"/>
            <a:ext cx="214313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60" name="Shape 3958"/>
          <p:cNvSpPr/>
          <p:nvPr/>
        </p:nvSpPr>
        <p:spPr>
          <a:xfrm rot="5400000" flipH="1">
            <a:off x="2919644" y="3252564"/>
            <a:ext cx="214313" cy="518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11459" y="1357304"/>
            <a:ext cx="28182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Установка циркуляционного </a:t>
            </a:r>
            <a:r>
              <a:rPr lang="ru-RU" dirty="0" err="1" smtClean="0">
                <a:solidFill>
                  <a:schemeClr val="tx2"/>
                </a:solidFill>
              </a:rPr>
              <a:t>вакууматора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11459" y="2000246"/>
            <a:ext cx="28182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Установка трайб-аппарата в промковш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28926" y="4286262"/>
            <a:ext cx="335758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Возведение кольцевой печи для производства чугуна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40609" y="4286262"/>
            <a:ext cx="258910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Установка плазмотрона в плавильный агрегат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66" name="Прямая соединительная линия 65"/>
          <p:cNvCxnSpPr>
            <a:stCxn id="52" idx="3"/>
            <a:endCxn id="61" idx="1"/>
          </p:cNvCxnSpPr>
          <p:nvPr/>
        </p:nvCxnSpPr>
        <p:spPr>
          <a:xfrm flipV="1">
            <a:off x="5513480" y="1618914"/>
            <a:ext cx="597979" cy="1791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2" idx="3"/>
            <a:endCxn id="62" idx="1"/>
          </p:cNvCxnSpPr>
          <p:nvPr/>
        </p:nvCxnSpPr>
        <p:spPr>
          <a:xfrm>
            <a:off x="5513480" y="1798074"/>
            <a:ext cx="597979" cy="4637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7" idx="2"/>
            <a:endCxn id="63" idx="0"/>
          </p:cNvCxnSpPr>
          <p:nvPr/>
        </p:nvCxnSpPr>
        <p:spPr>
          <a:xfrm rot="5400000">
            <a:off x="4553858" y="4232401"/>
            <a:ext cx="107722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grpSp>
        <p:nvGrpSpPr>
          <p:cNvPr id="46" name="Группа 43"/>
          <p:cNvGrpSpPr/>
          <p:nvPr/>
        </p:nvGrpSpPr>
        <p:grpSpPr>
          <a:xfrm>
            <a:off x="549209" y="2643188"/>
            <a:ext cx="1282868" cy="1168852"/>
            <a:chOff x="2319760" y="537664"/>
            <a:chExt cx="1417216" cy="1200150"/>
          </a:xfrm>
        </p:grpSpPr>
        <p:sp>
          <p:nvSpPr>
            <p:cNvPr id="47" name="Freeform 3"/>
            <p:cNvSpPr/>
            <p:nvPr/>
          </p:nvSpPr>
          <p:spPr>
            <a:xfrm>
              <a:off x="2343465" y="537664"/>
              <a:ext cx="1303332" cy="120015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319760" y="783499"/>
              <a:ext cx="14172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Экономия ферро-</a:t>
              </a:r>
            </a:p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сплавов</a:t>
              </a:r>
            </a:p>
          </p:txBody>
        </p:sp>
      </p:grpSp>
      <p:grpSp>
        <p:nvGrpSpPr>
          <p:cNvPr id="49" name="Группа 42"/>
          <p:cNvGrpSpPr/>
          <p:nvPr/>
        </p:nvGrpSpPr>
        <p:grpSpPr>
          <a:xfrm>
            <a:off x="-142908" y="3473742"/>
            <a:ext cx="1508795" cy="1271012"/>
            <a:chOff x="1121555" y="2617288"/>
            <a:chExt cx="1589832" cy="1200150"/>
          </a:xfrm>
        </p:grpSpPr>
        <p:sp>
          <p:nvSpPr>
            <p:cNvPr id="50" name="Freeform 3"/>
            <p:cNvSpPr/>
            <p:nvPr/>
          </p:nvSpPr>
          <p:spPr>
            <a:xfrm>
              <a:off x="1343538" y="2617288"/>
              <a:ext cx="1303333" cy="120015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121555" y="2914757"/>
              <a:ext cx="1589832" cy="610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Экономия </a:t>
              </a:r>
            </a:p>
            <a:p>
              <a:pPr algn="ctr"/>
              <a:r>
                <a:rPr lang="ru-RU" sz="1200" b="1" dirty="0" err="1" smtClean="0">
                  <a:solidFill>
                    <a:schemeClr val="tx2"/>
                  </a:solidFill>
                </a:rPr>
                <a:t>электро</a:t>
              </a:r>
              <a:r>
                <a:rPr lang="ru-RU" sz="1200" b="1" dirty="0" smtClean="0">
                  <a:solidFill>
                    <a:schemeClr val="tx2"/>
                  </a:solidFill>
                </a:rPr>
                <a:t>-</a:t>
              </a:r>
            </a:p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энергии</a:t>
              </a:r>
            </a:p>
          </p:txBody>
        </p:sp>
      </p:grpSp>
      <p:grpSp>
        <p:nvGrpSpPr>
          <p:cNvPr id="55" name="Группа 40"/>
          <p:cNvGrpSpPr/>
          <p:nvPr/>
        </p:nvGrpSpPr>
        <p:grpSpPr>
          <a:xfrm>
            <a:off x="906399" y="3500673"/>
            <a:ext cx="1552107" cy="1214217"/>
            <a:chOff x="1481236" y="615950"/>
            <a:chExt cx="1589832" cy="1200150"/>
          </a:xfrm>
        </p:grpSpPr>
        <p:sp>
          <p:nvSpPr>
            <p:cNvPr id="56" name="Freeform 3"/>
            <p:cNvSpPr/>
            <p:nvPr/>
          </p:nvSpPr>
          <p:spPr>
            <a:xfrm>
              <a:off x="1614586" y="615950"/>
              <a:ext cx="1303332" cy="1200150"/>
            </a:xfrm>
            <a:custGeom>
              <a:avLst/>
              <a:gdLst>
                <a:gd name="connsiteX0" fmla="*/ 0 w 6583680"/>
                <a:gd name="connsiteY0" fmla="*/ 3291840 h 6583680"/>
                <a:gd name="connsiteX1" fmla="*/ 3291840 w 6583680"/>
                <a:gd name="connsiteY1" fmla="*/ 0 h 6583680"/>
                <a:gd name="connsiteX2" fmla="*/ 6583680 w 6583680"/>
                <a:gd name="connsiteY2" fmla="*/ 3291840 h 6583680"/>
                <a:gd name="connsiteX3" fmla="*/ 3291840 w 6583680"/>
                <a:gd name="connsiteY3" fmla="*/ 6583680 h 6583680"/>
                <a:gd name="connsiteX4" fmla="*/ 0 w 6583680"/>
                <a:gd name="connsiteY4" fmla="*/ 3291840 h 65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3680" h="6583680">
                  <a:moveTo>
                    <a:pt x="0" y="3291840"/>
                  </a:moveTo>
                  <a:cubicBezTo>
                    <a:pt x="0" y="1473807"/>
                    <a:pt x="1473807" y="0"/>
                    <a:pt x="3291840" y="0"/>
                  </a:cubicBezTo>
                  <a:cubicBezTo>
                    <a:pt x="5109873" y="0"/>
                    <a:pt x="6583680" y="1473807"/>
                    <a:pt x="6583680" y="3291840"/>
                  </a:cubicBezTo>
                  <a:cubicBezTo>
                    <a:pt x="6583680" y="5109873"/>
                    <a:pt x="5109873" y="6583680"/>
                    <a:pt x="3291840" y="6583680"/>
                  </a:cubicBezTo>
                  <a:cubicBezTo>
                    <a:pt x="1473807" y="6583680"/>
                    <a:pt x="0" y="5109873"/>
                    <a:pt x="0" y="32918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877824" tIns="1152144" rIns="877824" bIns="2468880" numCol="1" spcCol="1270" anchor="ctr" anchorCtr="0">
              <a:noAutofit/>
            </a:bodyPr>
            <a:lstStyle/>
            <a:p>
              <a:pPr lvl="0" algn="ctr" defTabSz="2667000">
                <a:lnSpc>
                  <a:spcPct val="7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481236" y="889314"/>
              <a:ext cx="1589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Экономия </a:t>
              </a:r>
            </a:p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транспортных</a:t>
              </a:r>
            </a:p>
            <a:p>
              <a:pPr algn="ctr"/>
              <a:r>
                <a:rPr lang="ru-RU" sz="1200" b="1" dirty="0" smtClean="0">
                  <a:solidFill>
                    <a:schemeClr val="tx2"/>
                  </a:solidFill>
                </a:rPr>
                <a:t>расходов</a:t>
              </a: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Двойная стрелка влево/вправо 162"/>
          <p:cNvSpPr/>
          <p:nvPr/>
        </p:nvSpPr>
        <p:spPr>
          <a:xfrm>
            <a:off x="7254781" y="2857502"/>
            <a:ext cx="430831" cy="147778"/>
          </a:xfrm>
          <a:prstGeom prst="leftRight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Стрелка вниз 216"/>
          <p:cNvSpPr/>
          <p:nvPr/>
        </p:nvSpPr>
        <p:spPr>
          <a:xfrm rot="5400000">
            <a:off x="884860" y="4298465"/>
            <a:ext cx="484632" cy="460227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9" name="Picture 2" descr="http://spb.d-o-o-b.ru/upload/normal/58/sankt-peterburg-list_hk_AISI_430_razmer_0__8x1250h2500_mm_BAPE_587449.png"/>
          <p:cNvPicPr>
            <a:picLocks noChangeAspect="1" noChangeArrowheads="1"/>
          </p:cNvPicPr>
          <p:nvPr/>
        </p:nvPicPr>
        <p:blipFill>
          <a:blip r:embed="rId2" cstate="print"/>
          <a:srcRect l="3104" t="22536" r="1720" b="19989"/>
          <a:stretch>
            <a:fillRect/>
          </a:stretch>
        </p:blipFill>
        <p:spPr bwMode="auto">
          <a:xfrm>
            <a:off x="357158" y="2747365"/>
            <a:ext cx="1289759" cy="584147"/>
          </a:xfrm>
          <a:prstGeom prst="rect">
            <a:avLst/>
          </a:prstGeom>
          <a:noFill/>
        </p:spPr>
      </p:pic>
      <p:sp>
        <p:nvSpPr>
          <p:cNvPr id="199" name="Стрелка вниз 198"/>
          <p:cNvSpPr/>
          <p:nvPr/>
        </p:nvSpPr>
        <p:spPr>
          <a:xfrm rot="5400000">
            <a:off x="1865073" y="2706909"/>
            <a:ext cx="484632" cy="1214446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ятиугольник 196"/>
          <p:cNvSpPr/>
          <p:nvPr/>
        </p:nvSpPr>
        <p:spPr>
          <a:xfrm rot="10800000">
            <a:off x="2357423" y="2928939"/>
            <a:ext cx="1500198" cy="79570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рямоугольник с одним вырезанным скругленным углом 96"/>
          <p:cNvSpPr/>
          <p:nvPr/>
        </p:nvSpPr>
        <p:spPr>
          <a:xfrm rot="10800000">
            <a:off x="6326086" y="1588032"/>
            <a:ext cx="2604428" cy="267658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accent4"/>
              </a:solidFill>
            </a:endParaRPr>
          </a:p>
        </p:txBody>
      </p:sp>
      <p:sp>
        <p:nvSpPr>
          <p:cNvPr id="115" name="Нашивка 114"/>
          <p:cNvSpPr/>
          <p:nvPr/>
        </p:nvSpPr>
        <p:spPr>
          <a:xfrm>
            <a:off x="4763778" y="750043"/>
            <a:ext cx="1594172" cy="1839485"/>
          </a:xfrm>
          <a:prstGeom prst="chevron">
            <a:avLst>
              <a:gd name="adj" fmla="val 2255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6" name="Стрелка вниз 195"/>
          <p:cNvSpPr/>
          <p:nvPr/>
        </p:nvSpPr>
        <p:spPr>
          <a:xfrm rot="16200000">
            <a:off x="4365404" y="1009740"/>
            <a:ext cx="484632" cy="1357323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шихта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3" name="Нашивка 192"/>
          <p:cNvSpPr/>
          <p:nvPr/>
        </p:nvSpPr>
        <p:spPr>
          <a:xfrm>
            <a:off x="1807631" y="773655"/>
            <a:ext cx="2264303" cy="1839485"/>
          </a:xfrm>
          <a:prstGeom prst="chevron">
            <a:avLst>
              <a:gd name="adj" fmla="val 2255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29718" y="4862684"/>
            <a:ext cx="374170" cy="280834"/>
          </a:xfrm>
          <a:prstGeom prst="rect">
            <a:avLst/>
          </a:prstGeom>
          <a:noFill/>
        </p:spPr>
        <p:txBody>
          <a:bodyPr wrap="square" lIns="34278" tIns="17139" rIns="34278" bIns="17139" rtlCol="0">
            <a:spAutoFit/>
          </a:bodyPr>
          <a:lstStyle/>
          <a:p>
            <a:r>
              <a:rPr lang="ru-RU" sz="1600" b="1" dirty="0" smtClean="0"/>
              <a:t>9</a:t>
            </a:r>
            <a:endParaRPr lang="ru-RU" sz="1600" b="1" dirty="0"/>
          </a:p>
        </p:txBody>
      </p:sp>
      <p:pic>
        <p:nvPicPr>
          <p:cNvPr id="17" name="Picture 3" descr="D:\Учёба\Кейс\финал\34418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90141"/>
            <a:ext cx="1256032" cy="7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5720" y="1773790"/>
            <a:ext cx="63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/>
              <a:t>ГОК</a:t>
            </a:r>
            <a:endParaRPr lang="ru-RU" sz="1800" b="1" dirty="0"/>
          </a:p>
        </p:txBody>
      </p:sp>
      <p:pic>
        <p:nvPicPr>
          <p:cNvPr id="23" name="Picture 4" descr="G:\Ну и морокаа\17.03.18\картинки\001.jpg"/>
          <p:cNvPicPr>
            <a:picLocks noChangeAspect="1" noChangeArrowheads="1"/>
          </p:cNvPicPr>
          <p:nvPr/>
        </p:nvPicPr>
        <p:blipFill>
          <a:blip r:embed="rId4" cstate="print"/>
          <a:srcRect r="25620"/>
          <a:stretch>
            <a:fillRect/>
          </a:stretch>
        </p:blipFill>
        <p:spPr bwMode="auto">
          <a:xfrm>
            <a:off x="6572264" y="1896133"/>
            <a:ext cx="588934" cy="78819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584725" y="2714626"/>
            <a:ext cx="487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УКП</a:t>
            </a:r>
            <a:endParaRPr lang="ru-RU" sz="1100" b="1" dirty="0"/>
          </a:p>
        </p:txBody>
      </p:sp>
      <p:pic>
        <p:nvPicPr>
          <p:cNvPr id="70" name="Picture 4" descr="G:\Ну и морокаа\17.03.18\картинки\001.jpg"/>
          <p:cNvPicPr>
            <a:picLocks noChangeAspect="1" noChangeArrowheads="1"/>
          </p:cNvPicPr>
          <p:nvPr/>
        </p:nvPicPr>
        <p:blipFill>
          <a:blip r:embed="rId4" cstate="print"/>
          <a:srcRect r="25620"/>
          <a:stretch>
            <a:fillRect/>
          </a:stretch>
        </p:blipFill>
        <p:spPr bwMode="auto">
          <a:xfrm>
            <a:off x="6576693" y="3113178"/>
            <a:ext cx="582917" cy="780137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584725" y="3929072"/>
            <a:ext cx="487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УКП</a:t>
            </a:r>
            <a:endParaRPr lang="ru-RU" sz="11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85612" y="2667330"/>
            <a:ext cx="11408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Вакууматор</a:t>
            </a:r>
            <a:endParaRPr lang="ru-RU" sz="11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46916" y="285734"/>
            <a:ext cx="7500421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78" tIns="17139" rIns="34278" bIns="17139" rtlCol="0" anchor="ctr"/>
          <a:lstStyle/>
          <a:p>
            <a:pPr algn="ctr"/>
            <a:r>
              <a:rPr lang="ru-RU" sz="2000" b="1" dirty="0" smtClean="0">
                <a:solidFill>
                  <a:srgbClr val="ECF664"/>
                </a:solidFill>
              </a:rPr>
              <a:t>Реалистичный сценарий</a:t>
            </a:r>
            <a:endParaRPr lang="ru-RU" sz="2000" b="1" dirty="0">
              <a:solidFill>
                <a:srgbClr val="ECF664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40401" y="1569043"/>
            <a:ext cx="211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</a:rPr>
              <a:t>Внепечная обработка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469891" y="3927393"/>
            <a:ext cx="1459828" cy="25167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RH-OB</a:t>
            </a:r>
            <a:endParaRPr lang="ru-RU" sz="1200" dirty="0">
              <a:solidFill>
                <a:schemeClr val="accent4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685612" y="3675013"/>
            <a:ext cx="11408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Вакууматор</a:t>
            </a:r>
            <a:endParaRPr lang="ru-RU" sz="1100" b="1" dirty="0"/>
          </a:p>
        </p:txBody>
      </p:sp>
      <p:pic>
        <p:nvPicPr>
          <p:cNvPr id="122" name="Picture 5" descr="F:\к кейсам\финал\p_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4" y="3010261"/>
            <a:ext cx="1143008" cy="525901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2643172" y="3464725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Стан «5000»</a:t>
            </a:r>
            <a:endParaRPr lang="ru-RU" sz="11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428596" y="3316826"/>
            <a:ext cx="82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Лист стальной</a:t>
            </a:r>
            <a:endParaRPr lang="ru-RU" sz="10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2285984" y="1966079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Доменный цех</a:t>
            </a:r>
            <a:endParaRPr lang="ru-RU" b="1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C7"/>
              </a:clrFrom>
              <a:clrTo>
                <a:srgbClr val="FFFCC7">
                  <a:alpha val="0"/>
                </a:srgbClr>
              </a:clrTo>
            </a:clrChange>
          </a:blip>
          <a:srcRect t="153" r="1587" b="750"/>
          <a:stretch>
            <a:fillRect/>
          </a:stretch>
        </p:blipFill>
        <p:spPr bwMode="auto">
          <a:xfrm>
            <a:off x="2357422" y="1142990"/>
            <a:ext cx="1454341" cy="8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2" name="Прямая соединительная линия 81"/>
          <p:cNvCxnSpPr/>
          <p:nvPr/>
        </p:nvCxnSpPr>
        <p:spPr>
          <a:xfrm rot="5400000">
            <a:off x="6311387" y="3014195"/>
            <a:ext cx="2318595" cy="1588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7634200" y="2883550"/>
            <a:ext cx="2591039" cy="1588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6200000" flipH="1">
            <a:off x="5189831" y="3275485"/>
            <a:ext cx="1788338" cy="2360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6084642" y="4174288"/>
            <a:ext cx="1385254" cy="7171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1" name="Пятиугольник 140"/>
          <p:cNvSpPr/>
          <p:nvPr/>
        </p:nvSpPr>
        <p:spPr>
          <a:xfrm rot="10800000">
            <a:off x="4214811" y="3893315"/>
            <a:ext cx="1571635" cy="115935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TextBox 146"/>
          <p:cNvSpPr txBox="1"/>
          <p:nvPr/>
        </p:nvSpPr>
        <p:spPr>
          <a:xfrm>
            <a:off x="4786317" y="4764303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МНЛЗ</a:t>
            </a:r>
            <a:endParaRPr lang="ru-RU" sz="11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4730814" y="4007351"/>
            <a:ext cx="1100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/>
                </a:solidFill>
              </a:rPr>
              <a:t>Трайб-аппарат</a:t>
            </a:r>
            <a:endParaRPr lang="ru-RU" sz="1000" dirty="0">
              <a:solidFill>
                <a:schemeClr val="accent4"/>
              </a:solidFill>
            </a:endParaRPr>
          </a:p>
        </p:txBody>
      </p:sp>
      <p:pic>
        <p:nvPicPr>
          <p:cNvPr id="153" name="Picture 2" descr="I:\Ну и морокаа\19.03.18\трай-аппарат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5" t="15055" r="28698" b="60716"/>
          <a:stretch/>
        </p:blipFill>
        <p:spPr bwMode="auto">
          <a:xfrm rot="10800000" flipH="1" flipV="1">
            <a:off x="5016566" y="4335674"/>
            <a:ext cx="594508" cy="1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D:\не моё\с фл св\МНЛЗ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2341" t="8563" r="29933" b="52072"/>
          <a:stretch>
            <a:fillRect/>
          </a:stretch>
        </p:blipFill>
        <p:spPr bwMode="auto">
          <a:xfrm>
            <a:off x="4522001" y="4216405"/>
            <a:ext cx="909201" cy="634853"/>
          </a:xfrm>
          <a:prstGeom prst="rect">
            <a:avLst/>
          </a:prstGeom>
          <a:noFill/>
        </p:spPr>
      </p:pic>
      <p:sp>
        <p:nvSpPr>
          <p:cNvPr id="166" name="Пятиугольник 165"/>
          <p:cNvSpPr/>
          <p:nvPr/>
        </p:nvSpPr>
        <p:spPr>
          <a:xfrm rot="10800000">
            <a:off x="4214811" y="2750306"/>
            <a:ext cx="1571635" cy="115935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628531" y="3521124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МНЛЗ №6</a:t>
            </a:r>
            <a:endParaRPr lang="ru-RU" sz="11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4730814" y="2714626"/>
            <a:ext cx="1100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/>
                </a:solidFill>
              </a:rPr>
              <a:t>Трайб-аппарат</a:t>
            </a:r>
            <a:endParaRPr lang="ru-RU" sz="1000" dirty="0">
              <a:solidFill>
                <a:schemeClr val="accent4"/>
              </a:solidFill>
            </a:endParaRPr>
          </a:p>
        </p:txBody>
      </p:sp>
      <p:pic>
        <p:nvPicPr>
          <p:cNvPr id="169" name="Picture 2" descr="I:\Ну и морокаа\19.03.18\трай-аппарат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5" t="15055" r="28698" b="60716"/>
          <a:stretch/>
        </p:blipFill>
        <p:spPr bwMode="auto">
          <a:xfrm rot="10800000" flipH="1" flipV="1">
            <a:off x="5016566" y="3103723"/>
            <a:ext cx="594508" cy="1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3" descr="D:\не моё\с фл св\МНЛЗ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2341" t="8563" r="29933" b="52072"/>
          <a:stretch>
            <a:fillRect/>
          </a:stretch>
        </p:blipFill>
        <p:spPr bwMode="auto">
          <a:xfrm>
            <a:off x="4522001" y="2984454"/>
            <a:ext cx="909201" cy="634853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 rot="5400000">
            <a:off x="5081340" y="3159372"/>
            <a:ext cx="195766" cy="15001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разливка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194" name="Стрелка вниз 193"/>
          <p:cNvSpPr/>
          <p:nvPr/>
        </p:nvSpPr>
        <p:spPr>
          <a:xfrm rot="16200000">
            <a:off x="1686478" y="1257864"/>
            <a:ext cx="484632" cy="85725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руда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0" name="Стрелка вниз 199"/>
          <p:cNvSpPr/>
          <p:nvPr/>
        </p:nvSpPr>
        <p:spPr>
          <a:xfrm rot="5400000">
            <a:off x="3741056" y="2983801"/>
            <a:ext cx="484632" cy="64394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11" t="11136" r="12310" b="14314"/>
          <a:stretch>
            <a:fillRect/>
          </a:stretch>
        </p:blipFill>
        <p:spPr bwMode="auto">
          <a:xfrm>
            <a:off x="3857620" y="3214692"/>
            <a:ext cx="403047" cy="1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Пятиугольник 205"/>
          <p:cNvSpPr/>
          <p:nvPr/>
        </p:nvSpPr>
        <p:spPr>
          <a:xfrm rot="10800000">
            <a:off x="1214414" y="4133495"/>
            <a:ext cx="2643206" cy="795703"/>
          </a:xfrm>
          <a:prstGeom prst="homePlate">
            <a:avLst>
              <a:gd name="adj" fmla="val 2198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Стрелка вниз 206"/>
          <p:cNvSpPr/>
          <p:nvPr/>
        </p:nvSpPr>
        <p:spPr>
          <a:xfrm rot="5400000">
            <a:off x="3741056" y="4188362"/>
            <a:ext cx="484632" cy="64394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8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11" t="11136" r="12310" b="14314"/>
          <a:stretch>
            <a:fillRect/>
          </a:stretch>
        </p:blipFill>
        <p:spPr bwMode="auto">
          <a:xfrm>
            <a:off x="3857620" y="4419253"/>
            <a:ext cx="403047" cy="1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" name="Picture 5" descr="F:\к кейсам\финал\p_0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0" y="4263453"/>
            <a:ext cx="928696" cy="427295"/>
          </a:xfrm>
          <a:prstGeom prst="rect">
            <a:avLst/>
          </a:prstGeom>
          <a:noFill/>
        </p:spPr>
      </p:pic>
      <p:pic>
        <p:nvPicPr>
          <p:cNvPr id="210" name="Picture 5" descr="F:\к кейсам\финал\p_0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4286262"/>
            <a:ext cx="928698" cy="427296"/>
          </a:xfrm>
          <a:prstGeom prst="rect">
            <a:avLst/>
          </a:prstGeom>
          <a:noFill/>
        </p:spPr>
      </p:pic>
      <p:sp>
        <p:nvSpPr>
          <p:cNvPr id="211" name="TextBox 210"/>
          <p:cNvSpPr txBox="1"/>
          <p:nvPr/>
        </p:nvSpPr>
        <p:spPr>
          <a:xfrm>
            <a:off x="2584175" y="4633418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Стан «2500»</a:t>
            </a:r>
            <a:endParaRPr lang="ru-RU" sz="11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1357290" y="4643452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 Стан «2000»</a:t>
            </a:r>
            <a:endParaRPr lang="ru-RU" sz="1100" b="1" dirty="0"/>
          </a:p>
        </p:txBody>
      </p:sp>
      <p:sp>
        <p:nvSpPr>
          <p:cNvPr id="213" name="Стрелка вниз 212"/>
          <p:cNvSpPr/>
          <p:nvPr/>
        </p:nvSpPr>
        <p:spPr>
          <a:xfrm rot="5400000">
            <a:off x="2453290" y="4453568"/>
            <a:ext cx="159837" cy="219931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TextBox 213"/>
          <p:cNvSpPr txBox="1"/>
          <p:nvPr/>
        </p:nvSpPr>
        <p:spPr>
          <a:xfrm>
            <a:off x="82766" y="4487563"/>
            <a:ext cx="106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Сталь листовая в рулоне</a:t>
            </a:r>
            <a:endParaRPr lang="ru-RU" sz="1000" b="1" dirty="0"/>
          </a:p>
        </p:txBody>
      </p:sp>
      <p:pic>
        <p:nvPicPr>
          <p:cNvPr id="216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192" y="4071948"/>
            <a:ext cx="44103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" name="Стрелка вниз 217"/>
          <p:cNvSpPr/>
          <p:nvPr/>
        </p:nvSpPr>
        <p:spPr>
          <a:xfrm rot="5400000">
            <a:off x="5636177" y="3689743"/>
            <a:ext cx="484632" cy="43461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1" descr="G:\Ну и морокаа\17.03.18\картинки\rh_ktb.jpg"/>
          <p:cNvPicPr>
            <a:picLocks noChangeAspect="1" noChangeArrowheads="1"/>
          </p:cNvPicPr>
          <p:nvPr/>
        </p:nvPicPr>
        <p:blipFill>
          <a:blip r:embed="rId12" cstate="print"/>
          <a:srcRect l="14610" r="10055"/>
          <a:stretch>
            <a:fillRect/>
          </a:stretch>
        </p:blipFill>
        <p:spPr bwMode="auto">
          <a:xfrm>
            <a:off x="7920588" y="1928808"/>
            <a:ext cx="509064" cy="818557"/>
          </a:xfrm>
          <a:prstGeom prst="rect">
            <a:avLst/>
          </a:prstGeom>
          <a:noFill/>
        </p:spPr>
      </p:pic>
      <p:pic>
        <p:nvPicPr>
          <p:cNvPr id="65" name="Picture 1" descr="G:\Ну и морокаа\17.03.18\картинки\rh_ktb.jpg"/>
          <p:cNvPicPr>
            <a:picLocks noChangeAspect="1" noChangeArrowheads="1"/>
          </p:cNvPicPr>
          <p:nvPr/>
        </p:nvPicPr>
        <p:blipFill>
          <a:blip r:embed="rId12" cstate="print"/>
          <a:srcRect l="14610" r="10055"/>
          <a:stretch>
            <a:fillRect/>
          </a:stretch>
        </p:blipFill>
        <p:spPr bwMode="auto">
          <a:xfrm>
            <a:off x="7920588" y="2960847"/>
            <a:ext cx="509064" cy="818557"/>
          </a:xfrm>
          <a:prstGeom prst="rect">
            <a:avLst/>
          </a:prstGeom>
          <a:noFill/>
        </p:spPr>
      </p:pic>
      <p:pic>
        <p:nvPicPr>
          <p:cNvPr id="66" name="Picture 3" descr="G:\Ну и морокаа\17.03.18\картинки\dugovaya-pech-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928676"/>
            <a:ext cx="472406" cy="456793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5182179" y="1353562"/>
            <a:ext cx="89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ДСП-180</a:t>
            </a:r>
            <a:endParaRPr lang="ru-RU" sz="1200" b="1" dirty="0"/>
          </a:p>
        </p:txBody>
      </p:sp>
      <p:pic>
        <p:nvPicPr>
          <p:cNvPr id="69" name="Picture 3" descr="G:\Ну и морокаа\17.03.18\картинки\dugovaya-pech-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5055" y="1857370"/>
            <a:ext cx="455828" cy="440763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5182179" y="2254091"/>
            <a:ext cx="890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ДСП-180</a:t>
            </a:r>
            <a:endParaRPr lang="ru-RU" sz="1200" b="1" dirty="0"/>
          </a:p>
        </p:txBody>
      </p:sp>
      <p:sp>
        <p:nvSpPr>
          <p:cNvPr id="63" name="Shape 188"/>
          <p:cNvSpPr/>
          <p:nvPr/>
        </p:nvSpPr>
        <p:spPr>
          <a:xfrm>
            <a:off x="1142976" y="1214428"/>
            <a:ext cx="1241038" cy="357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chemeClr val="accent1"/>
                </a:solidFill>
                <a:latin typeface="Lato Light"/>
                <a:ea typeface="+mn-ea"/>
                <a:cs typeface="Lato Light"/>
              </a:rPr>
              <a:t>Cr-Ni</a:t>
            </a:r>
            <a:endParaRPr lang="en-US" b="1" dirty="0">
              <a:solidFill>
                <a:schemeClr val="accent1"/>
              </a:solidFill>
              <a:latin typeface="Lato Light"/>
              <a:ea typeface="+mn-ea"/>
              <a:cs typeface="Lato Light"/>
            </a:endParaRPr>
          </a:p>
        </p:txBody>
      </p:sp>
      <p:pic>
        <p:nvPicPr>
          <p:cNvPr id="74" name="Picture 6" descr="http://s4.pic4you.ru/y2014/11-11/24687/471229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55079" y="214296"/>
            <a:ext cx="446077" cy="436871"/>
          </a:xfrm>
          <a:prstGeom prst="rect">
            <a:avLst/>
          </a:prstGeom>
          <a:noFill/>
        </p:spPr>
      </p:pic>
      <p:sp>
        <p:nvSpPr>
          <p:cNvPr id="77" name="Shape 3958"/>
          <p:cNvSpPr/>
          <p:nvPr/>
        </p:nvSpPr>
        <p:spPr>
          <a:xfrm rot="16200000">
            <a:off x="6609271" y="1105984"/>
            <a:ext cx="354615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78" name="Прямоугольник с двумя вырезанными противолежащими углами 77"/>
          <p:cNvSpPr/>
          <p:nvPr/>
        </p:nvSpPr>
        <p:spPr>
          <a:xfrm>
            <a:off x="6597668" y="642924"/>
            <a:ext cx="2546364" cy="662564"/>
          </a:xfrm>
          <a:prstGeom prst="snip2Diag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E80C9"/>
                </a:solidFill>
              </a:rPr>
              <a:t>Рафинирование </a:t>
            </a:r>
          </a:p>
          <a:p>
            <a:pPr algn="ctr"/>
            <a:r>
              <a:rPr lang="ru-RU" dirty="0" smtClean="0">
                <a:solidFill>
                  <a:srgbClr val="0E80C9"/>
                </a:solidFill>
              </a:rPr>
              <a:t>(твердые шлаковые смеси на основе извести)</a:t>
            </a:r>
          </a:p>
        </p:txBody>
      </p:sp>
      <p:sp>
        <p:nvSpPr>
          <p:cNvPr id="79" name="Shape 3958"/>
          <p:cNvSpPr/>
          <p:nvPr/>
        </p:nvSpPr>
        <p:spPr>
          <a:xfrm rot="16200000" flipH="1" flipV="1">
            <a:off x="7609402" y="4251831"/>
            <a:ext cx="354615" cy="428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214" y="9302"/>
                  <a:pt x="13014" y="2102"/>
                  <a:pt x="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82843" tIns="91422" rIns="182843" bIns="91422"/>
          <a:lstStyle/>
          <a:p>
            <a:pPr lvl="0"/>
            <a:endParaRPr dirty="0">
              <a:latin typeface="Calibri Light"/>
            </a:endParaRPr>
          </a:p>
        </p:txBody>
      </p:sp>
      <p:sp>
        <p:nvSpPr>
          <p:cNvPr id="84" name="Прямоугольник с двумя вырезанными противолежащими углами 83"/>
          <p:cNvSpPr/>
          <p:nvPr/>
        </p:nvSpPr>
        <p:spPr>
          <a:xfrm>
            <a:off x="6246142" y="4286262"/>
            <a:ext cx="1540568" cy="662564"/>
          </a:xfrm>
          <a:prstGeom prst="snip2Diag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E80C9"/>
                </a:solidFill>
              </a:rPr>
              <a:t>Вакуумная </a:t>
            </a:r>
          </a:p>
          <a:p>
            <a:pPr algn="ctr"/>
            <a:r>
              <a:rPr lang="ru-RU" dirty="0" smtClean="0">
                <a:solidFill>
                  <a:srgbClr val="0E80C9"/>
                </a:solidFill>
              </a:rPr>
              <a:t>дегазация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8" y="11578"/>
            <a:ext cx="1639704" cy="7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963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White BG">
      <a:dk1>
        <a:srgbClr val="737572"/>
      </a:dk1>
      <a:lt1>
        <a:sysClr val="window" lastClr="FFFFFF"/>
      </a:lt1>
      <a:dk2>
        <a:srgbClr val="445469"/>
      </a:dk2>
      <a:lt2>
        <a:srgbClr val="FAFCFF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25825</TotalTime>
  <Words>1256</Words>
  <Application>Microsoft Office PowerPoint</Application>
  <PresentationFormat>Экран (16:9)</PresentationFormat>
  <Paragraphs>432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Евгений Никифоров</cp:lastModifiedBy>
  <cp:revision>4060</cp:revision>
  <dcterms:created xsi:type="dcterms:W3CDTF">2014-11-12T21:47:38Z</dcterms:created>
  <dcterms:modified xsi:type="dcterms:W3CDTF">2018-05-26T16:55:04Z</dcterms:modified>
</cp:coreProperties>
</file>